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57" r:id="rId4"/>
    <p:sldId id="271" r:id="rId5"/>
    <p:sldId id="258" r:id="rId6"/>
    <p:sldId id="265" r:id="rId7"/>
    <p:sldId id="259" r:id="rId8"/>
    <p:sldId id="266" r:id="rId9"/>
    <p:sldId id="260" r:id="rId10"/>
    <p:sldId id="261" r:id="rId11"/>
    <p:sldId id="262" r:id="rId12"/>
    <p:sldId id="267" r:id="rId13"/>
    <p:sldId id="263" r:id="rId14"/>
    <p:sldId id="269" r:id="rId15"/>
    <p:sldId id="268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E47B597-6C85-4B63-AEF3-2A64AD944F72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49DFD78-64F3-41F7-B74B-84815B725B10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61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7B597-6C85-4B63-AEF3-2A64AD944F72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DFD78-64F3-41F7-B74B-84815B725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55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7B597-6C85-4B63-AEF3-2A64AD944F72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DFD78-64F3-41F7-B74B-84815B725B10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1190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7B597-6C85-4B63-AEF3-2A64AD944F72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DFD78-64F3-41F7-B74B-84815B725B10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244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7B597-6C85-4B63-AEF3-2A64AD944F72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DFD78-64F3-41F7-B74B-84815B725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209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7B597-6C85-4B63-AEF3-2A64AD944F72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DFD78-64F3-41F7-B74B-84815B725B1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6772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7B597-6C85-4B63-AEF3-2A64AD944F72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DFD78-64F3-41F7-B74B-84815B725B10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0132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7B597-6C85-4B63-AEF3-2A64AD944F72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DFD78-64F3-41F7-B74B-84815B725B10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551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7B597-6C85-4B63-AEF3-2A64AD944F72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DFD78-64F3-41F7-B74B-84815B725B10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669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7B597-6C85-4B63-AEF3-2A64AD944F72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DFD78-64F3-41F7-B74B-84815B725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10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7B597-6C85-4B63-AEF3-2A64AD944F72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DFD78-64F3-41F7-B74B-84815B725B10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2397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7B597-6C85-4B63-AEF3-2A64AD944F72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DFD78-64F3-41F7-B74B-84815B725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607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7B597-6C85-4B63-AEF3-2A64AD944F72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DFD78-64F3-41F7-B74B-84815B725B10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118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7B597-6C85-4B63-AEF3-2A64AD944F72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DFD78-64F3-41F7-B74B-84815B725B10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997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7B597-6C85-4B63-AEF3-2A64AD944F72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DFD78-64F3-41F7-B74B-84815B725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425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7B597-6C85-4B63-AEF3-2A64AD944F72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DFD78-64F3-41F7-B74B-84815B725B10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237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7B597-6C85-4B63-AEF3-2A64AD944F72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DFD78-64F3-41F7-B74B-84815B725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684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E47B597-6C85-4B63-AEF3-2A64AD944F72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49DFD78-64F3-41F7-B74B-84815B725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645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F928A-AB46-497E-8E01-D51F64B2D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9713" y="1287262"/>
            <a:ext cx="9144000" cy="1260628"/>
          </a:xfrm>
        </p:spPr>
        <p:txBody>
          <a:bodyPr>
            <a:normAutofit/>
          </a:bodyPr>
          <a:lstStyle/>
          <a:p>
            <a:r>
              <a:rPr lang="en-US" sz="2400" dirty="0" err="1">
                <a:latin typeface="Arial Black" panose="020B0A04020102020204" pitchFamily="34" charset="0"/>
              </a:rPr>
              <a:t>Războaiele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pentru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cucerirea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Italiei</a:t>
            </a:r>
            <a:br>
              <a:rPr lang="en-US" sz="2400" dirty="0">
                <a:latin typeface="Arial Black" panose="020B0A04020102020204" pitchFamily="34" charset="0"/>
              </a:rPr>
            </a:br>
            <a:endParaRPr lang="en-US" sz="1800" dirty="0"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65D508-006F-4965-91E5-EED899662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0442" y="2547890"/>
            <a:ext cx="7031115" cy="3482266"/>
          </a:xfrm>
        </p:spPr>
        <p:txBody>
          <a:bodyPr/>
          <a:lstStyle/>
          <a:p>
            <a:pPr algn="just"/>
            <a:r>
              <a:rPr lang="en-US" dirty="0"/>
              <a:t>      Peninsula </a:t>
            </a:r>
            <a:r>
              <a:rPr lang="en-US" dirty="0" err="1"/>
              <a:t>Italiei</a:t>
            </a:r>
            <a:r>
              <a:rPr lang="en-US" dirty="0"/>
              <a:t>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locuită</a:t>
            </a:r>
            <a:r>
              <a:rPr lang="en-US" dirty="0"/>
              <a:t>, </a:t>
            </a:r>
            <a:r>
              <a:rPr lang="en-US" dirty="0" err="1"/>
              <a:t>până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secolul</a:t>
            </a:r>
            <a:r>
              <a:rPr lang="en-US" dirty="0"/>
              <a:t> al VI-lea </a:t>
            </a:r>
            <a:r>
              <a:rPr lang="en-US" dirty="0" err="1"/>
              <a:t>î.Hr</a:t>
            </a:r>
            <a:r>
              <a:rPr lang="en-US" dirty="0"/>
              <a:t>., de </a:t>
            </a:r>
            <a:r>
              <a:rPr lang="en-US" dirty="0" err="1"/>
              <a:t>populații</a:t>
            </a:r>
            <a:r>
              <a:rPr lang="en-US" dirty="0"/>
              <a:t> de </a:t>
            </a:r>
            <a:r>
              <a:rPr lang="en-US" dirty="0" err="1"/>
              <a:t>diferite</a:t>
            </a:r>
            <a:r>
              <a:rPr lang="en-US" dirty="0"/>
              <a:t> </a:t>
            </a:r>
            <a:r>
              <a:rPr lang="en-US" dirty="0" err="1"/>
              <a:t>rase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limbi, </a:t>
            </a:r>
            <a:r>
              <a:rPr lang="en-US" dirty="0" err="1"/>
              <a:t>între</a:t>
            </a:r>
            <a:r>
              <a:rPr lang="en-US" dirty="0"/>
              <a:t> care s-au </a:t>
            </a:r>
            <a:r>
              <a:rPr lang="en-US" dirty="0" err="1"/>
              <a:t>distins</a:t>
            </a:r>
            <a:r>
              <a:rPr lang="en-US" dirty="0"/>
              <a:t> </a:t>
            </a:r>
            <a:r>
              <a:rPr lang="en-US" dirty="0" err="1"/>
              <a:t>Etruscii</a:t>
            </a:r>
            <a:r>
              <a:rPr lang="en-US" dirty="0"/>
              <a:t>. </a:t>
            </a:r>
            <a:r>
              <a:rPr lang="en-US" dirty="0" err="1"/>
              <a:t>Populațiile</a:t>
            </a:r>
            <a:r>
              <a:rPr lang="en-US" dirty="0"/>
              <a:t> care </a:t>
            </a:r>
            <a:r>
              <a:rPr lang="en-US" dirty="0" err="1"/>
              <a:t>conviețuiau</a:t>
            </a:r>
            <a:r>
              <a:rPr lang="en-US" dirty="0"/>
              <a:t> cu </a:t>
            </a:r>
            <a:r>
              <a:rPr lang="en-US" dirty="0" err="1"/>
              <a:t>etruscii</a:t>
            </a:r>
            <a:r>
              <a:rPr lang="en-US" dirty="0"/>
              <a:t> sunt de </a:t>
            </a:r>
            <a:r>
              <a:rPr lang="en-US" dirty="0" err="1"/>
              <a:t>origine</a:t>
            </a:r>
            <a:r>
              <a:rPr lang="en-US" dirty="0"/>
              <a:t> </a:t>
            </a:r>
            <a:r>
              <a:rPr lang="en-US" dirty="0" err="1"/>
              <a:t>indo-europeană.Începând</a:t>
            </a:r>
            <a:r>
              <a:rPr lang="en-US" dirty="0"/>
              <a:t> din </a:t>
            </a:r>
            <a:r>
              <a:rPr lang="en-US" dirty="0" err="1"/>
              <a:t>secolul</a:t>
            </a:r>
            <a:r>
              <a:rPr lang="en-US" dirty="0"/>
              <a:t> al VIII-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î.Hr</a:t>
            </a:r>
            <a:r>
              <a:rPr lang="en-US" dirty="0"/>
              <a:t>., </a:t>
            </a:r>
            <a:r>
              <a:rPr lang="en-US" dirty="0" err="1"/>
              <a:t>începe</a:t>
            </a:r>
            <a:r>
              <a:rPr lang="en-US" dirty="0"/>
              <a:t> </a:t>
            </a:r>
            <a:r>
              <a:rPr lang="en-US" dirty="0" err="1"/>
              <a:t>colonizarea</a:t>
            </a:r>
            <a:r>
              <a:rPr lang="en-US" dirty="0"/>
              <a:t> </a:t>
            </a:r>
            <a:r>
              <a:rPr lang="en-US" dirty="0" err="1"/>
              <a:t>Siciliei</a:t>
            </a:r>
            <a:r>
              <a:rPr lang="en-US" dirty="0"/>
              <a:t> de </a:t>
            </a:r>
            <a:r>
              <a:rPr lang="en-US" dirty="0" err="1"/>
              <a:t>căre</a:t>
            </a:r>
            <a:r>
              <a:rPr lang="en-US" dirty="0"/>
              <a:t> </a:t>
            </a:r>
            <a:r>
              <a:rPr lang="en-US" dirty="0" err="1"/>
              <a:t>greci</a:t>
            </a:r>
            <a:r>
              <a:rPr lang="en-US" dirty="0"/>
              <a:t>. </a:t>
            </a:r>
            <a:r>
              <a:rPr lang="en-US" dirty="0" err="1"/>
              <a:t>Prctic</a:t>
            </a:r>
            <a:r>
              <a:rPr lang="en-US" dirty="0"/>
              <a:t>, de la </a:t>
            </a:r>
            <a:r>
              <a:rPr lang="en-US" dirty="0" err="1"/>
              <a:t>această</a:t>
            </a:r>
            <a:r>
              <a:rPr lang="en-US" dirty="0"/>
              <a:t> </a:t>
            </a:r>
            <a:r>
              <a:rPr lang="en-US" dirty="0" err="1"/>
              <a:t>perioadă</a:t>
            </a:r>
            <a:r>
              <a:rPr lang="en-US" dirty="0"/>
              <a:t> </a:t>
            </a:r>
            <a:r>
              <a:rPr lang="en-US" dirty="0" err="1"/>
              <a:t>istorică</a:t>
            </a:r>
            <a:r>
              <a:rPr lang="en-US" dirty="0"/>
              <a:t> se </a:t>
            </a:r>
            <a:r>
              <a:rPr lang="en-US" dirty="0" err="1"/>
              <a:t>observă</a:t>
            </a:r>
            <a:r>
              <a:rPr lang="en-US" dirty="0"/>
              <a:t> </a:t>
            </a:r>
            <a:r>
              <a:rPr lang="en-US" dirty="0" err="1"/>
              <a:t>creșterea</a:t>
            </a:r>
            <a:r>
              <a:rPr lang="en-US" dirty="0"/>
              <a:t> </a:t>
            </a:r>
            <a:r>
              <a:rPr lang="en-US" dirty="0" err="1"/>
              <a:t>gradului</a:t>
            </a:r>
            <a:r>
              <a:rPr lang="en-US" dirty="0"/>
              <a:t> de </a:t>
            </a:r>
            <a:r>
              <a:rPr lang="en-US" dirty="0" err="1"/>
              <a:t>civilizație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zonă</a:t>
            </a:r>
            <a:r>
              <a:rPr lang="en-US" dirty="0"/>
              <a:t>. </a:t>
            </a:r>
            <a:r>
              <a:rPr lang="en-US" dirty="0" err="1"/>
              <a:t>Populațiile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ocupau</a:t>
            </a:r>
            <a:r>
              <a:rPr lang="en-US" dirty="0"/>
              <a:t> Italia , </a:t>
            </a:r>
            <a:r>
              <a:rPr lang="en-US" dirty="0" err="1"/>
              <a:t>fiind</a:t>
            </a:r>
            <a:r>
              <a:rPr lang="en-US" dirty="0"/>
              <a:t> de limbi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obiceiuri</a:t>
            </a:r>
            <a:r>
              <a:rPr lang="en-US" dirty="0"/>
              <a:t> </a:t>
            </a:r>
            <a:r>
              <a:rPr lang="en-US" dirty="0" err="1"/>
              <a:t>diferite</a:t>
            </a:r>
            <a:r>
              <a:rPr lang="en-US" dirty="0"/>
              <a:t>, </a:t>
            </a:r>
            <a:r>
              <a:rPr lang="en-US" dirty="0" err="1"/>
              <a:t>intrau</a:t>
            </a:r>
            <a:r>
              <a:rPr lang="en-US" dirty="0"/>
              <a:t> des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conflicte</a:t>
            </a:r>
            <a:r>
              <a:rPr lang="en-US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A10C3C-D5C8-40AF-B35D-3E8DC198F520}"/>
              </a:ext>
            </a:extLst>
          </p:cNvPr>
          <p:cNvSpPr txBox="1"/>
          <p:nvPr/>
        </p:nvSpPr>
        <p:spPr>
          <a:xfrm>
            <a:off x="213064" y="150920"/>
            <a:ext cx="4305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Munteanu Paul Andrei, IX B CNDTR</a:t>
            </a:r>
          </a:p>
        </p:txBody>
      </p:sp>
    </p:spTree>
    <p:extLst>
      <p:ext uri="{BB962C8B-B14F-4D97-AF65-F5344CB8AC3E}">
        <p14:creationId xmlns:p14="http://schemas.microsoft.com/office/powerpoint/2010/main" val="3111330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A1EA1-85ED-49BF-B9D7-54F05A163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 err="1">
                <a:latin typeface="Arial Black" panose="020B0A04020102020204" pitchFamily="34" charset="0"/>
              </a:rPr>
              <a:t>Cucerirea</a:t>
            </a:r>
            <a:r>
              <a:rPr lang="en-US" sz="2800" dirty="0">
                <a:latin typeface="Arial Black" panose="020B0A04020102020204" pitchFamily="34" charset="0"/>
              </a:rPr>
              <a:t> </a:t>
            </a:r>
            <a:r>
              <a:rPr lang="en-US" sz="2800" dirty="0" err="1">
                <a:latin typeface="Arial Black" panose="020B0A04020102020204" pitchFamily="34" charset="0"/>
              </a:rPr>
              <a:t>Italiei</a:t>
            </a:r>
            <a:r>
              <a:rPr lang="en-US" sz="2800" dirty="0">
                <a:latin typeface="Arial Black" panose="020B0A04020102020204" pitchFamily="34" charset="0"/>
              </a:rPr>
              <a:t> Centrale,</a:t>
            </a:r>
            <a:br>
              <a:rPr lang="en-US" sz="2800" dirty="0">
                <a:latin typeface="Arial Black" panose="020B0A04020102020204" pitchFamily="34" charset="0"/>
              </a:rPr>
            </a:br>
            <a:r>
              <a:rPr lang="en-US" sz="2800" dirty="0">
                <a:latin typeface="Arial Black" panose="020B0A04020102020204" pitchFamily="34" charset="0"/>
              </a:rPr>
              <a:t>sec al IV lea </a:t>
            </a:r>
            <a:r>
              <a:rPr lang="en-US" sz="2800" dirty="0" err="1">
                <a:latin typeface="Arial Black" panose="020B0A04020102020204" pitchFamily="34" charset="0"/>
              </a:rPr>
              <a:t>î.Hr</a:t>
            </a:r>
            <a:r>
              <a:rPr lang="en-US" sz="2800" dirty="0">
                <a:latin typeface="Arial Black" panose="020B0A04020102020204" pitchFamily="34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CFC91-A382-4AF7-93DE-F9E6B7F63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anul</a:t>
            </a:r>
            <a:r>
              <a:rPr lang="en-US" dirty="0"/>
              <a:t> 358î.Hr., </a:t>
            </a:r>
            <a:r>
              <a:rPr lang="en-US" dirty="0" err="1"/>
              <a:t>după</a:t>
            </a:r>
            <a:r>
              <a:rPr lang="en-US" dirty="0"/>
              <a:t> </a:t>
            </a:r>
            <a:r>
              <a:rPr lang="en-US" dirty="0" err="1"/>
              <a:t>lupte</a:t>
            </a:r>
            <a:r>
              <a:rPr lang="en-US" dirty="0"/>
              <a:t> </a:t>
            </a:r>
            <a:r>
              <a:rPr lang="en-US" dirty="0" err="1"/>
              <a:t>îndelungate</a:t>
            </a:r>
            <a:r>
              <a:rPr lang="en-US" dirty="0"/>
              <a:t> cu </a:t>
            </a:r>
            <a:r>
              <a:rPr lang="en-US" dirty="0" err="1"/>
              <a:t>latinii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alte</a:t>
            </a:r>
            <a:r>
              <a:rPr lang="en-US" dirty="0"/>
              <a:t> </a:t>
            </a:r>
            <a:r>
              <a:rPr lang="en-US" dirty="0" err="1"/>
              <a:t>populații</a:t>
            </a:r>
            <a:r>
              <a:rPr lang="en-US" dirty="0"/>
              <a:t> italic, </a:t>
            </a:r>
            <a:r>
              <a:rPr lang="en-US" dirty="0" err="1"/>
              <a:t>romanii</a:t>
            </a:r>
            <a:r>
              <a:rPr lang="en-US" dirty="0"/>
              <a:t> le </a:t>
            </a:r>
            <a:r>
              <a:rPr lang="en-US" dirty="0" err="1"/>
              <a:t>ocupă</a:t>
            </a:r>
            <a:r>
              <a:rPr lang="en-US" dirty="0"/>
              <a:t> </a:t>
            </a:r>
            <a:r>
              <a:rPr lang="en-US" dirty="0" err="1"/>
              <a:t>teritoriile</a:t>
            </a:r>
            <a:r>
              <a:rPr lang="en-US" dirty="0"/>
              <a:t>.</a:t>
            </a:r>
          </a:p>
          <a:p>
            <a:r>
              <a:rPr lang="en-US" dirty="0"/>
              <a:t>Se </a:t>
            </a:r>
            <a:r>
              <a:rPr lang="en-US" dirty="0" err="1"/>
              <a:t>încheie</a:t>
            </a:r>
            <a:r>
              <a:rPr lang="en-US" dirty="0"/>
              <a:t> un </a:t>
            </a:r>
            <a:r>
              <a:rPr lang="en-US" dirty="0" err="1"/>
              <a:t>tratat</a:t>
            </a:r>
            <a:r>
              <a:rPr lang="en-US" dirty="0"/>
              <a:t> </a:t>
            </a:r>
            <a:r>
              <a:rPr lang="en-US" dirty="0" err="1"/>
              <a:t>între</a:t>
            </a:r>
            <a:r>
              <a:rPr lang="en-US" dirty="0"/>
              <a:t> Roma </a:t>
            </a:r>
            <a:r>
              <a:rPr lang="en-US" dirty="0" err="1"/>
              <a:t>și</a:t>
            </a:r>
            <a:r>
              <a:rPr lang="en-US" dirty="0"/>
              <a:t> Capua , cu </a:t>
            </a:r>
            <a:r>
              <a:rPr lang="en-US" dirty="0" err="1"/>
              <a:t>samniții</a:t>
            </a:r>
            <a:r>
              <a:rPr lang="en-US" dirty="0"/>
              <a:t>, </a:t>
            </a:r>
            <a:r>
              <a:rPr lang="en-US" dirty="0" err="1"/>
              <a:t>iar</a:t>
            </a:r>
            <a:r>
              <a:rPr lang="en-US" dirty="0"/>
              <a:t> Capua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anexată</a:t>
            </a:r>
            <a:r>
              <a:rPr lang="en-US" dirty="0"/>
              <a:t> de Roma.</a:t>
            </a:r>
          </a:p>
          <a:p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anul</a:t>
            </a:r>
            <a:r>
              <a:rPr lang="en-US" dirty="0"/>
              <a:t> 340 </a:t>
            </a:r>
            <a:r>
              <a:rPr lang="en-US" dirty="0" err="1"/>
              <a:t>î.Hr</a:t>
            </a:r>
            <a:r>
              <a:rPr lang="en-US" dirty="0"/>
              <a:t>., </a:t>
            </a:r>
            <a:r>
              <a:rPr lang="en-US" dirty="0" err="1"/>
              <a:t>latinii</a:t>
            </a:r>
            <a:r>
              <a:rPr lang="en-US" dirty="0"/>
              <a:t> se </a:t>
            </a:r>
            <a:r>
              <a:rPr lang="en-US" dirty="0" err="1"/>
              <a:t>răscoală</a:t>
            </a:r>
            <a:r>
              <a:rPr lang="en-US" dirty="0"/>
              <a:t>, </a:t>
            </a:r>
            <a:r>
              <a:rPr lang="en-US" dirty="0" err="1"/>
              <a:t>dar</a:t>
            </a:r>
            <a:r>
              <a:rPr lang="en-US" dirty="0"/>
              <a:t> sunt </a:t>
            </a:r>
            <a:r>
              <a:rPr lang="en-US" dirty="0" err="1"/>
              <a:t>învinși</a:t>
            </a:r>
            <a:r>
              <a:rPr lang="en-US" dirty="0"/>
              <a:t>, tot </a:t>
            </a:r>
            <a:r>
              <a:rPr lang="en-US" dirty="0" err="1"/>
              <a:t>teritoriul</a:t>
            </a:r>
            <a:r>
              <a:rPr lang="en-US" dirty="0"/>
              <a:t> </a:t>
            </a:r>
            <a:r>
              <a:rPr lang="en-US" dirty="0" err="1"/>
              <a:t>Latiului</a:t>
            </a:r>
            <a:r>
              <a:rPr lang="en-US" dirty="0"/>
              <a:t> </a:t>
            </a:r>
            <a:r>
              <a:rPr lang="en-US" dirty="0" err="1"/>
              <a:t>fiind</a:t>
            </a:r>
            <a:r>
              <a:rPr lang="en-US" dirty="0"/>
              <a:t> </a:t>
            </a:r>
            <a:r>
              <a:rPr lang="en-US" dirty="0" err="1"/>
              <a:t>anexat</a:t>
            </a:r>
            <a:r>
              <a:rPr lang="en-US" dirty="0"/>
              <a:t> de </a:t>
            </a:r>
            <a:r>
              <a:rPr lang="en-US" dirty="0" err="1"/>
              <a:t>romani</a:t>
            </a:r>
            <a:r>
              <a:rPr lang="en-US" dirty="0"/>
              <a:t>.</a:t>
            </a:r>
          </a:p>
          <a:p>
            <a:r>
              <a:rPr lang="en-US" dirty="0"/>
              <a:t>Campania era un </a:t>
            </a:r>
            <a:r>
              <a:rPr lang="en-US" dirty="0" err="1"/>
              <a:t>teritoriu</a:t>
            </a:r>
            <a:r>
              <a:rPr lang="en-US" dirty="0"/>
              <a:t> </a:t>
            </a:r>
            <a:r>
              <a:rPr lang="en-US" dirty="0" err="1"/>
              <a:t>bogat</a:t>
            </a:r>
            <a:r>
              <a:rPr lang="en-US" dirty="0"/>
              <a:t>, pe care </a:t>
            </a:r>
            <a:r>
              <a:rPr lang="en-US" dirty="0" err="1"/>
              <a:t>romanii</a:t>
            </a:r>
            <a:r>
              <a:rPr lang="en-US" dirty="0"/>
              <a:t> </a:t>
            </a:r>
            <a:r>
              <a:rPr lang="en-US" dirty="0" err="1"/>
              <a:t>îl</a:t>
            </a:r>
            <a:r>
              <a:rPr lang="en-US" dirty="0"/>
              <a:t> </a:t>
            </a:r>
            <a:r>
              <a:rPr lang="en-US" dirty="0" err="1"/>
              <a:t>cuceresc</a:t>
            </a:r>
            <a:r>
              <a:rPr lang="en-US" dirty="0"/>
              <a:t>, ca </a:t>
            </a:r>
            <a:r>
              <a:rPr lang="en-US" dirty="0" err="1"/>
              <a:t>urmare</a:t>
            </a:r>
            <a:r>
              <a:rPr lang="en-US" dirty="0"/>
              <a:t> a </a:t>
            </a:r>
            <a:r>
              <a:rPr lang="en-US" dirty="0" err="1"/>
              <a:t>luptelor</a:t>
            </a:r>
            <a:r>
              <a:rPr lang="en-US" dirty="0"/>
              <a:t> cu </a:t>
            </a:r>
            <a:r>
              <a:rPr lang="en-US" dirty="0" err="1"/>
              <a:t>samniții</a:t>
            </a:r>
            <a:r>
              <a:rPr lang="en-US" dirty="0"/>
              <a:t>. Mai </a:t>
            </a:r>
            <a:r>
              <a:rPr lang="en-US" dirty="0" err="1"/>
              <a:t>tîrziu</a:t>
            </a:r>
            <a:r>
              <a:rPr lang="en-US" dirty="0"/>
              <a:t>, </a:t>
            </a:r>
            <a:r>
              <a:rPr lang="en-US" dirty="0" err="1"/>
              <a:t>samniții</a:t>
            </a:r>
            <a:r>
              <a:rPr lang="en-US" dirty="0"/>
              <a:t> </a:t>
            </a:r>
            <a:r>
              <a:rPr lang="en-US" dirty="0" err="1"/>
              <a:t>înving</a:t>
            </a:r>
            <a:r>
              <a:rPr lang="en-US" dirty="0"/>
              <a:t> </a:t>
            </a:r>
            <a:r>
              <a:rPr lang="en-US" dirty="0" err="1"/>
              <a:t>armata</a:t>
            </a:r>
            <a:r>
              <a:rPr lang="en-US" dirty="0"/>
              <a:t> </a:t>
            </a:r>
            <a:r>
              <a:rPr lang="en-US" dirty="0" err="1"/>
              <a:t>romană</a:t>
            </a:r>
            <a:r>
              <a:rPr lang="en-US" dirty="0"/>
              <a:t>, </a:t>
            </a:r>
            <a:r>
              <a:rPr lang="en-US" dirty="0" err="1"/>
              <a:t>însă</a:t>
            </a:r>
            <a:r>
              <a:rPr lang="en-US" dirty="0"/>
              <a:t>, nu </a:t>
            </a:r>
            <a:r>
              <a:rPr lang="en-US" dirty="0" err="1"/>
              <a:t>peste</a:t>
            </a:r>
            <a:r>
              <a:rPr lang="en-US" dirty="0"/>
              <a:t> </a:t>
            </a:r>
            <a:r>
              <a:rPr lang="en-US" dirty="0" err="1"/>
              <a:t>ult</a:t>
            </a:r>
            <a:r>
              <a:rPr lang="en-US" dirty="0"/>
              <a:t> </a:t>
            </a:r>
            <a:r>
              <a:rPr lang="en-US" dirty="0" err="1"/>
              <a:t>timp</a:t>
            </a:r>
            <a:r>
              <a:rPr lang="en-US" dirty="0"/>
              <a:t>, </a:t>
            </a:r>
            <a:r>
              <a:rPr lang="en-US" dirty="0" err="1"/>
              <a:t>romanii</a:t>
            </a:r>
            <a:r>
              <a:rPr lang="en-US" dirty="0"/>
              <a:t> </a:t>
            </a:r>
            <a:r>
              <a:rPr lang="en-US" dirty="0" err="1"/>
              <a:t>revin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forță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înving</a:t>
            </a:r>
            <a:r>
              <a:rPr lang="en-US" dirty="0"/>
              <a:t> o mare </a:t>
            </a:r>
            <a:r>
              <a:rPr lang="en-US" dirty="0" err="1"/>
              <a:t>armată</a:t>
            </a:r>
            <a:r>
              <a:rPr lang="en-US" dirty="0"/>
              <a:t> de </a:t>
            </a:r>
            <a:r>
              <a:rPr lang="en-US" dirty="0" err="1"/>
              <a:t>coaliție</a:t>
            </a:r>
            <a:r>
              <a:rPr lang="en-US" dirty="0"/>
              <a:t>, </a:t>
            </a:r>
            <a:r>
              <a:rPr lang="en-US" dirty="0" err="1"/>
              <a:t>formată</a:t>
            </a:r>
            <a:r>
              <a:rPr lang="en-US" dirty="0"/>
              <a:t> din </a:t>
            </a:r>
            <a:r>
              <a:rPr lang="en-US" dirty="0" err="1"/>
              <a:t>triburile</a:t>
            </a:r>
            <a:r>
              <a:rPr lang="en-US" dirty="0"/>
              <a:t> de </a:t>
            </a:r>
            <a:r>
              <a:rPr lang="en-US" dirty="0" err="1"/>
              <a:t>salmniți</a:t>
            </a:r>
            <a:r>
              <a:rPr lang="en-US" dirty="0"/>
              <a:t>, </a:t>
            </a:r>
            <a:r>
              <a:rPr lang="en-US" dirty="0" err="1"/>
              <a:t>celți</a:t>
            </a:r>
            <a:r>
              <a:rPr lang="en-US" dirty="0"/>
              <a:t>, </a:t>
            </a:r>
            <a:r>
              <a:rPr lang="en-US" dirty="0" err="1"/>
              <a:t>etrusci,sabini</a:t>
            </a:r>
            <a:r>
              <a:rPr lang="en-US" dirty="0"/>
              <a:t>, </a:t>
            </a:r>
            <a:r>
              <a:rPr lang="en-US" dirty="0" err="1"/>
              <a:t>lucani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umbri</a:t>
            </a:r>
            <a:r>
              <a:rPr lang="en-US" dirty="0"/>
              <a:t>. </a:t>
            </a:r>
            <a:r>
              <a:rPr lang="en-US" dirty="0" err="1"/>
              <a:t>Toate</a:t>
            </a:r>
            <a:r>
              <a:rPr lang="en-US" dirty="0"/>
              <a:t> </a:t>
            </a:r>
            <a:r>
              <a:rPr lang="en-US" dirty="0" err="1"/>
              <a:t>teritoriile</a:t>
            </a:r>
            <a:r>
              <a:rPr lang="en-US" dirty="0"/>
              <a:t> din </a:t>
            </a:r>
            <a:r>
              <a:rPr lang="en-US" dirty="0" err="1"/>
              <a:t>părțile</a:t>
            </a:r>
            <a:r>
              <a:rPr lang="en-US" dirty="0"/>
              <a:t> </a:t>
            </a:r>
            <a:r>
              <a:rPr lang="en-US" dirty="0" err="1"/>
              <a:t>centrale</a:t>
            </a:r>
            <a:r>
              <a:rPr lang="en-US" dirty="0"/>
              <a:t> sunt </a:t>
            </a:r>
            <a:r>
              <a:rPr lang="en-US" dirty="0" err="1"/>
              <a:t>ocupate</a:t>
            </a:r>
            <a:r>
              <a:rPr lang="en-US" dirty="0"/>
              <a:t> de </a:t>
            </a:r>
            <a:r>
              <a:rPr lang="en-US" dirty="0" err="1"/>
              <a:t>romani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9492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B8074-0EDD-4B2D-95C0-FE7C9C5F1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 err="1">
                <a:latin typeface="Arial Black" panose="020B0A04020102020204" pitchFamily="34" charset="0"/>
              </a:rPr>
              <a:t>Cucerirea</a:t>
            </a:r>
            <a:r>
              <a:rPr lang="en-US" sz="2800" dirty="0">
                <a:latin typeface="Arial Black" panose="020B0A04020102020204" pitchFamily="34" charset="0"/>
              </a:rPr>
              <a:t> </a:t>
            </a:r>
            <a:r>
              <a:rPr lang="en-US" sz="2800" dirty="0" err="1">
                <a:latin typeface="Arial Black" panose="020B0A04020102020204" pitchFamily="34" charset="0"/>
              </a:rPr>
              <a:t>Italiei</a:t>
            </a:r>
            <a:r>
              <a:rPr lang="en-US" sz="2800" dirty="0">
                <a:latin typeface="Arial Black" panose="020B0A04020102020204" pitchFamily="34" charset="0"/>
              </a:rPr>
              <a:t> de </a:t>
            </a:r>
            <a:r>
              <a:rPr lang="en-US" sz="2800" dirty="0" err="1">
                <a:latin typeface="Arial Black" panose="020B0A04020102020204" pitchFamily="34" charset="0"/>
              </a:rPr>
              <a:t>sud</a:t>
            </a:r>
            <a:r>
              <a:rPr lang="en-US" sz="2800" dirty="0">
                <a:latin typeface="Arial Black" panose="020B0A04020102020204" pitchFamily="34" charset="0"/>
              </a:rPr>
              <a:t>, sec al III lea </a:t>
            </a:r>
            <a:r>
              <a:rPr lang="en-US" sz="2800" dirty="0" err="1">
                <a:latin typeface="Arial Black" panose="020B0A04020102020204" pitchFamily="34" charset="0"/>
              </a:rPr>
              <a:t>î.Hr</a:t>
            </a:r>
            <a:r>
              <a:rPr lang="en-US" sz="2800" dirty="0">
                <a:latin typeface="Arial Black" panose="020B0A04020102020204" pitchFamily="34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5445C-F78A-4172-B47E-3811F559C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sudul</a:t>
            </a:r>
            <a:r>
              <a:rPr lang="en-US" dirty="0"/>
              <a:t> </a:t>
            </a:r>
            <a:r>
              <a:rPr lang="en-US" dirty="0" err="1"/>
              <a:t>peninsulei</a:t>
            </a:r>
            <a:r>
              <a:rPr lang="en-US" dirty="0"/>
              <a:t> </a:t>
            </a:r>
            <a:r>
              <a:rPr lang="en-US" dirty="0" err="1"/>
              <a:t>italice</a:t>
            </a:r>
            <a:r>
              <a:rPr lang="en-US" dirty="0"/>
              <a:t> </a:t>
            </a:r>
            <a:r>
              <a:rPr lang="en-US" dirty="0" err="1"/>
              <a:t>dominau</a:t>
            </a:r>
            <a:r>
              <a:rPr lang="en-US" dirty="0"/>
              <a:t> </a:t>
            </a:r>
            <a:r>
              <a:rPr lang="en-US" dirty="0" err="1"/>
              <a:t>coloniile</a:t>
            </a:r>
            <a:r>
              <a:rPr lang="en-US" dirty="0"/>
              <a:t> </a:t>
            </a:r>
            <a:r>
              <a:rPr lang="en-US" dirty="0" err="1"/>
              <a:t>grecești</a:t>
            </a:r>
            <a:r>
              <a:rPr lang="en-US" dirty="0"/>
              <a:t>.</a:t>
            </a:r>
          </a:p>
          <a:p>
            <a:r>
              <a:rPr lang="en-US" dirty="0"/>
              <a:t>Roma </a:t>
            </a:r>
            <a:r>
              <a:rPr lang="en-US" dirty="0" err="1"/>
              <a:t>întervine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sprijinul</a:t>
            </a:r>
            <a:r>
              <a:rPr lang="en-US" dirty="0"/>
              <a:t> </a:t>
            </a:r>
            <a:r>
              <a:rPr lang="en-US" dirty="0" err="1"/>
              <a:t>acestora,în</a:t>
            </a:r>
            <a:r>
              <a:rPr lang="en-US" dirty="0"/>
              <a:t> </a:t>
            </a:r>
            <a:r>
              <a:rPr lang="en-US" dirty="0" err="1"/>
              <a:t>cadrul</a:t>
            </a:r>
            <a:r>
              <a:rPr lang="en-US" dirty="0"/>
              <a:t> </a:t>
            </a:r>
            <a:r>
              <a:rPr lang="en-US" dirty="0" err="1"/>
              <a:t>conflictelor</a:t>
            </a:r>
            <a:r>
              <a:rPr lang="en-US" dirty="0"/>
              <a:t> </a:t>
            </a:r>
            <a:r>
              <a:rPr lang="en-US" dirty="0" err="1"/>
              <a:t>armate</a:t>
            </a:r>
            <a:r>
              <a:rPr lang="en-US" dirty="0"/>
              <a:t> cu </a:t>
            </a:r>
            <a:r>
              <a:rPr lang="en-US" dirty="0" err="1"/>
              <a:t>poulațiile</a:t>
            </a:r>
            <a:r>
              <a:rPr lang="en-US" dirty="0"/>
              <a:t> italic, </a:t>
            </a:r>
            <a:r>
              <a:rPr lang="en-US" dirty="0" err="1"/>
              <a:t>întemeind</a:t>
            </a:r>
            <a:r>
              <a:rPr lang="en-US" dirty="0"/>
              <a:t> </a:t>
            </a:r>
            <a:r>
              <a:rPr lang="en-US" dirty="0" err="1"/>
              <a:t>garnizoane</a:t>
            </a:r>
            <a:r>
              <a:rPr lang="en-US" dirty="0"/>
              <a:t> </a:t>
            </a:r>
            <a:r>
              <a:rPr lang="en-US" dirty="0" err="1"/>
              <a:t>romane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orașele</a:t>
            </a:r>
            <a:r>
              <a:rPr lang="en-US" dirty="0"/>
              <a:t> </a:t>
            </a:r>
            <a:r>
              <a:rPr lang="en-US" dirty="0" err="1"/>
              <a:t>grecești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lăsând</a:t>
            </a:r>
            <a:r>
              <a:rPr lang="en-US" dirty="0"/>
              <a:t> o </a:t>
            </a:r>
            <a:r>
              <a:rPr lang="en-US" dirty="0" err="1"/>
              <a:t>flotă</a:t>
            </a:r>
            <a:r>
              <a:rPr lang="en-US" dirty="0"/>
              <a:t> la </a:t>
            </a:r>
            <a:r>
              <a:rPr lang="en-US" dirty="0" err="1"/>
              <a:t>Marea</a:t>
            </a:r>
            <a:r>
              <a:rPr lang="en-US" dirty="0"/>
              <a:t> </a:t>
            </a:r>
            <a:r>
              <a:rPr lang="en-US" dirty="0" err="1"/>
              <a:t>Ionică</a:t>
            </a:r>
            <a:r>
              <a:rPr lang="en-US" dirty="0"/>
              <a:t>.</a:t>
            </a:r>
          </a:p>
          <a:p>
            <a:r>
              <a:rPr lang="en-US" dirty="0" err="1"/>
              <a:t>Grecii</a:t>
            </a:r>
            <a:r>
              <a:rPr lang="en-US" dirty="0"/>
              <a:t> din </a:t>
            </a:r>
            <a:r>
              <a:rPr lang="en-US" dirty="0" err="1"/>
              <a:t>Tarent</a:t>
            </a:r>
            <a:r>
              <a:rPr lang="en-US" dirty="0"/>
              <a:t> (</a:t>
            </a:r>
            <a:r>
              <a:rPr lang="en-US" dirty="0" err="1"/>
              <a:t>colonie</a:t>
            </a:r>
            <a:r>
              <a:rPr lang="en-US" dirty="0"/>
              <a:t> </a:t>
            </a:r>
            <a:r>
              <a:rPr lang="en-US" dirty="0" err="1"/>
              <a:t>grecească</a:t>
            </a:r>
            <a:r>
              <a:rPr lang="en-US" dirty="0"/>
              <a:t>) </a:t>
            </a:r>
            <a:r>
              <a:rPr lang="en-US" dirty="0" err="1"/>
              <a:t>atacă</a:t>
            </a:r>
            <a:r>
              <a:rPr lang="en-US" dirty="0"/>
              <a:t> </a:t>
            </a:r>
            <a:r>
              <a:rPr lang="en-US" dirty="0" err="1"/>
              <a:t>flota</a:t>
            </a:r>
            <a:r>
              <a:rPr lang="en-US" dirty="0"/>
              <a:t> </a:t>
            </a:r>
            <a:r>
              <a:rPr lang="en-US" dirty="0" err="1"/>
              <a:t>romană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se </a:t>
            </a:r>
            <a:r>
              <a:rPr lang="en-US" dirty="0" err="1"/>
              <a:t>aliază</a:t>
            </a:r>
            <a:r>
              <a:rPr lang="en-US" dirty="0"/>
              <a:t> cu regale </a:t>
            </a:r>
            <a:r>
              <a:rPr lang="en-US" dirty="0" err="1"/>
              <a:t>Epirului</a:t>
            </a:r>
            <a:r>
              <a:rPr lang="en-US" dirty="0"/>
              <a:t> , </a:t>
            </a:r>
            <a:r>
              <a:rPr lang="en-US" dirty="0" err="1"/>
              <a:t>Pyrrus.Romanii</a:t>
            </a:r>
            <a:r>
              <a:rPr lang="en-US" dirty="0"/>
              <a:t> sunt </a:t>
            </a:r>
            <a:r>
              <a:rPr lang="en-US" dirty="0" err="1"/>
              <a:t>înfrânți</a:t>
            </a:r>
            <a:r>
              <a:rPr lang="en-US" dirty="0"/>
              <a:t> de </a:t>
            </a:r>
            <a:r>
              <a:rPr lang="en-US" dirty="0" err="1"/>
              <a:t>Pyrrus</a:t>
            </a:r>
            <a:r>
              <a:rPr lang="en-US" dirty="0"/>
              <a:t>, care </a:t>
            </a:r>
            <a:r>
              <a:rPr lang="en-US" dirty="0" err="1"/>
              <a:t>avea</a:t>
            </a:r>
            <a:r>
              <a:rPr lang="en-US" dirty="0"/>
              <a:t> </a:t>
            </a:r>
            <a:r>
              <a:rPr lang="en-US" dirty="0" err="1"/>
              <a:t>elefanți</a:t>
            </a:r>
            <a:r>
              <a:rPr lang="en-US" dirty="0"/>
              <a:t> de </a:t>
            </a:r>
            <a:r>
              <a:rPr lang="en-US" dirty="0" err="1"/>
              <a:t>luptă</a:t>
            </a:r>
            <a:r>
              <a:rPr lang="en-US" dirty="0"/>
              <a:t>, </a:t>
            </a:r>
            <a:r>
              <a:rPr lang="en-US" dirty="0" err="1"/>
              <a:t>animale</a:t>
            </a:r>
            <a:r>
              <a:rPr lang="en-US" dirty="0"/>
              <a:t> pe care </a:t>
            </a:r>
            <a:r>
              <a:rPr lang="en-US" dirty="0" err="1"/>
              <a:t>romanii</a:t>
            </a:r>
            <a:r>
              <a:rPr lang="en-US" dirty="0"/>
              <a:t> le </a:t>
            </a:r>
            <a:r>
              <a:rPr lang="en-US" dirty="0" err="1"/>
              <a:t>vedeau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prima data.</a:t>
            </a:r>
          </a:p>
          <a:p>
            <a:r>
              <a:rPr lang="en-US" dirty="0" err="1"/>
              <a:t>Războiul</a:t>
            </a:r>
            <a:r>
              <a:rPr lang="en-US" dirty="0"/>
              <a:t> </a:t>
            </a:r>
            <a:r>
              <a:rPr lang="en-US" dirty="0" err="1"/>
              <a:t>reîncepe</a:t>
            </a:r>
            <a:r>
              <a:rPr lang="en-US" dirty="0"/>
              <a:t> la 275 </a:t>
            </a:r>
            <a:r>
              <a:rPr lang="en-US" dirty="0" err="1"/>
              <a:t>î.Hr</a:t>
            </a:r>
            <a:r>
              <a:rPr lang="en-US" dirty="0"/>
              <a:t>., </a:t>
            </a:r>
            <a:r>
              <a:rPr lang="en-US" dirty="0" err="1"/>
              <a:t>iar</a:t>
            </a:r>
            <a:r>
              <a:rPr lang="en-US" dirty="0"/>
              <a:t> Roma </a:t>
            </a:r>
            <a:r>
              <a:rPr lang="en-US" dirty="0" err="1"/>
              <a:t>cucerește</a:t>
            </a:r>
            <a:r>
              <a:rPr lang="en-US" dirty="0"/>
              <a:t> </a:t>
            </a:r>
            <a:r>
              <a:rPr lang="en-US" dirty="0" err="1"/>
              <a:t>Tarentul</a:t>
            </a:r>
            <a:r>
              <a:rPr lang="en-US" dirty="0"/>
              <a:t> la 272 î.</a:t>
            </a:r>
            <a:r>
              <a:rPr lang="en-US" dirty="0" err="1"/>
              <a:t>Hr</a:t>
            </a:r>
            <a:r>
              <a:rPr lang="en-US" dirty="0"/>
              <a:t>.,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stăpânește</a:t>
            </a:r>
            <a:r>
              <a:rPr lang="en-US" dirty="0"/>
              <a:t> </a:t>
            </a:r>
            <a:r>
              <a:rPr lang="en-US" dirty="0" err="1"/>
              <a:t>astfel</a:t>
            </a:r>
            <a:r>
              <a:rPr lang="en-US" dirty="0"/>
              <a:t> </a:t>
            </a:r>
            <a:r>
              <a:rPr lang="en-US" dirty="0" err="1"/>
              <a:t>toată</a:t>
            </a:r>
            <a:r>
              <a:rPr lang="en-US" dirty="0"/>
              <a:t> Italia </a:t>
            </a:r>
            <a:r>
              <a:rPr lang="en-US" dirty="0" err="1"/>
              <a:t>peninsulară</a:t>
            </a:r>
            <a:r>
              <a:rPr lang="en-US" dirty="0"/>
              <a:t>, </a:t>
            </a:r>
            <a:r>
              <a:rPr lang="en-US" dirty="0" err="1"/>
              <a:t>până</a:t>
            </a:r>
            <a:r>
              <a:rPr lang="en-US" dirty="0"/>
              <a:t> la </a:t>
            </a:r>
            <a:r>
              <a:rPr lang="en-US" dirty="0" err="1"/>
              <a:t>strâmtoarea</a:t>
            </a:r>
            <a:r>
              <a:rPr lang="en-US" dirty="0"/>
              <a:t> Messina.</a:t>
            </a:r>
          </a:p>
        </p:txBody>
      </p:sp>
    </p:spTree>
    <p:extLst>
      <p:ext uri="{BB962C8B-B14F-4D97-AF65-F5344CB8AC3E}">
        <p14:creationId xmlns:p14="http://schemas.microsoft.com/office/powerpoint/2010/main" val="1347321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E6B17-698E-48E4-953B-BCC6F7FB3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>
                <a:latin typeface="Arial Black" panose="020B0A04020102020204" pitchFamily="34" charset="0"/>
              </a:rPr>
              <a:t>Războiul</a:t>
            </a:r>
            <a:r>
              <a:rPr lang="en-US" sz="2800" dirty="0">
                <a:latin typeface="Arial Black" panose="020B0A04020102020204" pitchFamily="34" charset="0"/>
              </a:rPr>
              <a:t> cu </a:t>
            </a:r>
            <a:r>
              <a:rPr lang="en-US" sz="2800" dirty="0" err="1">
                <a:latin typeface="Arial Black" panose="020B0A04020102020204" pitchFamily="34" charset="0"/>
              </a:rPr>
              <a:t>armata</a:t>
            </a:r>
            <a:r>
              <a:rPr lang="en-US" sz="2800" dirty="0">
                <a:latin typeface="Arial Black" panose="020B0A04020102020204" pitchFamily="34" charset="0"/>
              </a:rPr>
              <a:t> </a:t>
            </a:r>
            <a:r>
              <a:rPr lang="en-US" sz="2800" dirty="0" err="1">
                <a:latin typeface="Arial Black" panose="020B0A04020102020204" pitchFamily="34" charset="0"/>
              </a:rPr>
              <a:t>lui</a:t>
            </a:r>
            <a:r>
              <a:rPr lang="en-US" sz="2800" dirty="0">
                <a:latin typeface="Arial Black" panose="020B0A04020102020204" pitchFamily="34" charset="0"/>
              </a:rPr>
              <a:t> </a:t>
            </a:r>
            <a:r>
              <a:rPr lang="en-US" sz="2800" dirty="0" err="1">
                <a:latin typeface="Arial Black" panose="020B0A04020102020204" pitchFamily="34" charset="0"/>
              </a:rPr>
              <a:t>Pyrrus</a:t>
            </a:r>
            <a:r>
              <a:rPr lang="en-US" sz="2800" dirty="0">
                <a:latin typeface="Arial Black" panose="020B0A04020102020204" pitchFamily="34" charset="0"/>
              </a:rPr>
              <a:t>, </a:t>
            </a:r>
            <a:r>
              <a:rPr lang="en-US" sz="2800" dirty="0" err="1">
                <a:latin typeface="Arial Black" panose="020B0A04020102020204" pitchFamily="34" charset="0"/>
              </a:rPr>
              <a:t>regele</a:t>
            </a:r>
            <a:r>
              <a:rPr lang="en-US" sz="2800" dirty="0">
                <a:latin typeface="Arial Black" panose="020B0A04020102020204" pitchFamily="34" charset="0"/>
              </a:rPr>
              <a:t> </a:t>
            </a:r>
            <a:r>
              <a:rPr lang="en-US" sz="2800" dirty="0" err="1">
                <a:latin typeface="Arial Black" panose="020B0A04020102020204" pitchFamily="34" charset="0"/>
              </a:rPr>
              <a:t>Epirului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37D46E-BB58-455D-8672-6713FD9C76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2347" y="2557463"/>
            <a:ext cx="3407305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34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6100E-D82C-48A8-80AC-8C0C50BF8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>
                <a:latin typeface="Arial Black" panose="020B0A04020102020204" pitchFamily="34" charset="0"/>
              </a:rPr>
              <a:t>Consolidarea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statului</a:t>
            </a:r>
            <a:r>
              <a:rPr lang="en-US" sz="2400" dirty="0">
                <a:latin typeface="Arial Black" panose="020B0A04020102020204" pitchFamily="34" charset="0"/>
              </a:rPr>
              <a:t> roman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DEA62-DF9E-4ACD-A5E6-AF8957054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După</a:t>
            </a:r>
            <a:r>
              <a:rPr lang="en-US" dirty="0"/>
              <a:t> </a:t>
            </a:r>
            <a:r>
              <a:rPr lang="en-US" dirty="0" err="1"/>
              <a:t>cucerirea</a:t>
            </a:r>
            <a:r>
              <a:rPr lang="en-US" dirty="0"/>
              <a:t> </a:t>
            </a:r>
            <a:r>
              <a:rPr lang="en-US" dirty="0" err="1"/>
              <a:t>peninsulei</a:t>
            </a:r>
            <a:r>
              <a:rPr lang="en-US" dirty="0"/>
              <a:t> italic, Roma </a:t>
            </a:r>
            <a:r>
              <a:rPr lang="en-US" dirty="0" err="1"/>
              <a:t>organizează</a:t>
            </a:r>
            <a:r>
              <a:rPr lang="en-US" dirty="0"/>
              <a:t> </a:t>
            </a:r>
            <a:r>
              <a:rPr lang="en-US" dirty="0" err="1"/>
              <a:t>teritoriul</a:t>
            </a:r>
            <a:r>
              <a:rPr lang="en-US" dirty="0"/>
              <a:t> </a:t>
            </a:r>
            <a:r>
              <a:rPr lang="en-US" dirty="0" err="1"/>
              <a:t>cucerit</a:t>
            </a:r>
            <a:r>
              <a:rPr lang="en-US" dirty="0"/>
              <a:t> </a:t>
            </a:r>
            <a:r>
              <a:rPr lang="en-US" dirty="0" err="1"/>
              <a:t>într</a:t>
            </a:r>
            <a:r>
              <a:rPr lang="en-US" dirty="0"/>
              <a:t>-o </a:t>
            </a:r>
            <a:r>
              <a:rPr lang="en-US" dirty="0" err="1"/>
              <a:t>federație</a:t>
            </a:r>
            <a:r>
              <a:rPr lang="en-US" dirty="0"/>
              <a:t> </a:t>
            </a:r>
            <a:r>
              <a:rPr lang="en-US" dirty="0" err="1"/>
              <a:t>puternică</a:t>
            </a:r>
            <a:r>
              <a:rPr lang="en-US" dirty="0"/>
              <a:t>, </a:t>
            </a:r>
            <a:r>
              <a:rPr lang="en-US" dirty="0" err="1"/>
              <a:t>astfel</a:t>
            </a:r>
            <a:r>
              <a:rPr lang="en-US" dirty="0"/>
              <a:t> </a:t>
            </a:r>
            <a:r>
              <a:rPr lang="en-US" dirty="0" err="1"/>
              <a:t>că</a:t>
            </a:r>
            <a:r>
              <a:rPr lang="en-US" dirty="0"/>
              <a:t> </a:t>
            </a:r>
            <a:r>
              <a:rPr lang="en-US" dirty="0" err="1"/>
              <a:t>fiecare</a:t>
            </a:r>
            <a:r>
              <a:rPr lang="en-US" dirty="0"/>
              <a:t> </a:t>
            </a:r>
            <a:r>
              <a:rPr lang="en-US" dirty="0" err="1"/>
              <a:t>oraș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teritoriu</a:t>
            </a:r>
            <a:r>
              <a:rPr lang="en-US" dirty="0"/>
              <a:t> </a:t>
            </a:r>
            <a:r>
              <a:rPr lang="en-US" dirty="0" err="1"/>
              <a:t>devine</a:t>
            </a:r>
            <a:r>
              <a:rPr lang="en-US" dirty="0"/>
              <a:t> dependent de Roma, </a:t>
            </a:r>
            <a:r>
              <a:rPr lang="en-US" dirty="0" err="1"/>
              <a:t>printr</a:t>
            </a:r>
            <a:r>
              <a:rPr lang="en-US" dirty="0"/>
              <a:t>-o </a:t>
            </a:r>
            <a:r>
              <a:rPr lang="en-US" dirty="0" err="1"/>
              <a:t>politică</a:t>
            </a:r>
            <a:r>
              <a:rPr lang="en-US" dirty="0"/>
              <a:t> </a:t>
            </a:r>
            <a:r>
              <a:rPr lang="en-US" dirty="0" err="1"/>
              <a:t>bazată</a:t>
            </a:r>
            <a:r>
              <a:rPr lang="en-US" dirty="0"/>
              <a:t> pe </a:t>
            </a:r>
            <a:r>
              <a:rPr lang="en-US" dirty="0" err="1"/>
              <a:t>principiul</a:t>
            </a:r>
            <a:r>
              <a:rPr lang="en-US" dirty="0"/>
              <a:t> ”Divide et </a:t>
            </a:r>
            <a:r>
              <a:rPr lang="en-US" dirty="0" err="1"/>
              <a:t>impera</a:t>
            </a:r>
            <a:r>
              <a:rPr lang="en-US" dirty="0"/>
              <a:t>” (</a:t>
            </a:r>
            <a:r>
              <a:rPr lang="en-US" dirty="0" err="1"/>
              <a:t>dezbină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stăpânește</a:t>
            </a:r>
            <a:r>
              <a:rPr lang="en-US" dirty="0"/>
              <a:t>).</a:t>
            </a:r>
          </a:p>
          <a:p>
            <a:r>
              <a:rPr lang="en-US" dirty="0" err="1"/>
              <a:t>Începe</a:t>
            </a:r>
            <a:r>
              <a:rPr lang="en-US" dirty="0"/>
              <a:t> </a:t>
            </a:r>
            <a:r>
              <a:rPr lang="en-US" dirty="0" err="1"/>
              <a:t>construcția</a:t>
            </a:r>
            <a:r>
              <a:rPr lang="en-US" dirty="0"/>
              <a:t> de </a:t>
            </a:r>
            <a:r>
              <a:rPr lang="en-US" dirty="0" err="1"/>
              <a:t>drumuri</a:t>
            </a:r>
            <a:r>
              <a:rPr lang="en-US" dirty="0"/>
              <a:t>,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asigura</a:t>
            </a:r>
            <a:r>
              <a:rPr lang="en-US" dirty="0"/>
              <a:t> un control </a:t>
            </a:r>
            <a:r>
              <a:rPr lang="en-US" dirty="0" err="1"/>
              <a:t>mai</a:t>
            </a:r>
            <a:r>
              <a:rPr lang="en-US" dirty="0"/>
              <a:t> bun al </a:t>
            </a:r>
            <a:r>
              <a:rPr lang="en-US" dirty="0" err="1"/>
              <a:t>provinciilor</a:t>
            </a:r>
            <a:r>
              <a:rPr lang="en-US" dirty="0"/>
              <a:t>, care se </a:t>
            </a:r>
            <a:r>
              <a:rPr lang="en-US" dirty="0" err="1"/>
              <a:t>numeau</a:t>
            </a:r>
            <a:r>
              <a:rPr lang="en-US" dirty="0"/>
              <a:t> Via. </a:t>
            </a:r>
            <a:r>
              <a:rPr lang="en-US" dirty="0" err="1"/>
              <a:t>Sedezvoltă</a:t>
            </a:r>
            <a:r>
              <a:rPr lang="en-US" dirty="0"/>
              <a:t> </a:t>
            </a:r>
            <a:r>
              <a:rPr lang="en-US" dirty="0" err="1"/>
              <a:t>comerțul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meșteșugurile</a:t>
            </a:r>
            <a:r>
              <a:rPr lang="en-US" dirty="0"/>
              <a:t>.</a:t>
            </a:r>
          </a:p>
          <a:p>
            <a:r>
              <a:rPr lang="en-US" dirty="0"/>
              <a:t>Se continua </a:t>
            </a:r>
            <a:r>
              <a:rPr lang="en-US" dirty="0" err="1"/>
              <a:t>războiaiele</a:t>
            </a:r>
            <a:r>
              <a:rPr lang="en-US" dirty="0"/>
              <a:t> de </a:t>
            </a:r>
            <a:r>
              <a:rPr lang="en-US" dirty="0" err="1"/>
              <a:t>cucerire</a:t>
            </a:r>
            <a:r>
              <a:rPr lang="en-US" dirty="0"/>
              <a:t>, </a:t>
            </a:r>
            <a:r>
              <a:rPr lang="en-US" dirty="0" err="1"/>
              <a:t>iar</a:t>
            </a:r>
            <a:r>
              <a:rPr lang="en-US" dirty="0"/>
              <a:t> </a:t>
            </a:r>
            <a:r>
              <a:rPr lang="en-US" dirty="0" err="1"/>
              <a:t>prizonierii</a:t>
            </a:r>
            <a:r>
              <a:rPr lang="en-US" dirty="0"/>
              <a:t> </a:t>
            </a:r>
            <a:r>
              <a:rPr lang="en-US" dirty="0" err="1"/>
              <a:t>capturți</a:t>
            </a:r>
            <a:r>
              <a:rPr lang="en-US" dirty="0"/>
              <a:t> </a:t>
            </a:r>
            <a:r>
              <a:rPr lang="en-US" dirty="0" err="1"/>
              <a:t>devin</a:t>
            </a:r>
            <a:r>
              <a:rPr lang="en-US" dirty="0"/>
              <a:t> </a:t>
            </a:r>
            <a:r>
              <a:rPr lang="en-US" dirty="0" err="1"/>
              <a:t>sclavi</a:t>
            </a:r>
            <a:r>
              <a:rPr lang="en-US" dirty="0"/>
              <a:t>.</a:t>
            </a:r>
          </a:p>
          <a:p>
            <a:r>
              <a:rPr lang="en-US" dirty="0"/>
              <a:t>Roma </a:t>
            </a:r>
            <a:r>
              <a:rPr lang="en-US" dirty="0" err="1"/>
              <a:t>devine</a:t>
            </a:r>
            <a:r>
              <a:rPr lang="en-US" dirty="0"/>
              <a:t> un stat </a:t>
            </a:r>
            <a:r>
              <a:rPr lang="en-US" dirty="0" err="1"/>
              <a:t>sclavagist</a:t>
            </a:r>
            <a:r>
              <a:rPr lang="en-US" dirty="0"/>
              <a:t>, </a:t>
            </a:r>
            <a:r>
              <a:rPr lang="en-US" dirty="0" err="1"/>
              <a:t>iar</a:t>
            </a:r>
            <a:r>
              <a:rPr lang="en-US" dirty="0"/>
              <a:t> </a:t>
            </a:r>
            <a:r>
              <a:rPr lang="en-US" dirty="0" err="1"/>
              <a:t>principala</a:t>
            </a:r>
            <a:r>
              <a:rPr lang="en-US" dirty="0"/>
              <a:t> </a:t>
            </a:r>
            <a:r>
              <a:rPr lang="en-US" dirty="0" err="1"/>
              <a:t>activitate</a:t>
            </a:r>
            <a:r>
              <a:rPr lang="en-US" dirty="0"/>
              <a:t> </a:t>
            </a:r>
            <a:r>
              <a:rPr lang="en-US" dirty="0" err="1"/>
              <a:t>economică</a:t>
            </a:r>
            <a:r>
              <a:rPr lang="en-US" dirty="0"/>
              <a:t> </a:t>
            </a:r>
            <a:r>
              <a:rPr lang="en-US" dirty="0" err="1"/>
              <a:t>rămâne</a:t>
            </a:r>
            <a:r>
              <a:rPr lang="en-US" dirty="0"/>
              <a:t> </a:t>
            </a:r>
            <a:r>
              <a:rPr lang="en-US" dirty="0" err="1"/>
              <a:t>agricultura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90914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D4F91-AA46-4E66-BCEF-3719ADD55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 err="1">
                <a:latin typeface="Arial Black" panose="020B0A04020102020204" pitchFamily="34" charset="0"/>
              </a:rPr>
              <a:t>Comandant</a:t>
            </a:r>
            <a:r>
              <a:rPr lang="en-US" sz="2800" dirty="0">
                <a:latin typeface="Arial Black" panose="020B0A04020102020204" pitchFamily="34" charset="0"/>
              </a:rPr>
              <a:t> roman </a:t>
            </a:r>
            <a:r>
              <a:rPr lang="en-US" sz="2800" dirty="0" err="1">
                <a:latin typeface="Arial Black" panose="020B0A04020102020204" pitchFamily="34" charset="0"/>
              </a:rPr>
              <a:t>în</a:t>
            </a:r>
            <a:r>
              <a:rPr lang="en-US" sz="2800" dirty="0">
                <a:latin typeface="Arial Black" panose="020B0A04020102020204" pitchFamily="34" charset="0"/>
              </a:rPr>
              <a:t> </a:t>
            </a:r>
            <a:r>
              <a:rPr lang="en-US" sz="2800" dirty="0" err="1">
                <a:latin typeface="Arial Black" panose="020B0A04020102020204" pitchFamily="34" charset="0"/>
              </a:rPr>
              <a:t>luptă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0910C9-DD8B-4773-A703-C6738901E5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8125" y="2557463"/>
            <a:ext cx="6635750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14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54815-B925-496F-8D6E-3A90C9B6C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 err="1">
                <a:latin typeface="Arial Black" panose="020B0A04020102020204" pitchFamily="34" charset="0"/>
              </a:rPr>
              <a:t>Construcția</a:t>
            </a:r>
            <a:r>
              <a:rPr lang="en-US" sz="2800" dirty="0">
                <a:latin typeface="Arial Black" panose="020B0A04020102020204" pitchFamily="34" charset="0"/>
              </a:rPr>
              <a:t> de </a:t>
            </a:r>
            <a:r>
              <a:rPr lang="en-US" sz="2800" dirty="0" err="1">
                <a:latin typeface="Arial Black" panose="020B0A04020102020204" pitchFamily="34" charset="0"/>
              </a:rPr>
              <a:t>drumuri</a:t>
            </a:r>
            <a:r>
              <a:rPr lang="en-US" sz="2800" dirty="0">
                <a:latin typeface="Arial Black" panose="020B0A04020102020204" pitchFamily="34" charset="0"/>
              </a:rPr>
              <a:t> </a:t>
            </a:r>
            <a:r>
              <a:rPr lang="en-US" sz="2800" dirty="0" err="1">
                <a:latin typeface="Arial Black" panose="020B0A04020102020204" pitchFamily="34" charset="0"/>
              </a:rPr>
              <a:t>romane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B375CF-11FD-41C3-87B3-EE18F6FB2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5509" y="2557463"/>
            <a:ext cx="3720981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32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29942-D88A-4EE1-9A09-5EFDD58FF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 err="1">
                <a:latin typeface="Arial Black" panose="020B0A04020102020204" pitchFamily="34" charset="0"/>
              </a:rPr>
              <a:t>Imperiul</a:t>
            </a:r>
            <a:r>
              <a:rPr lang="en-US" sz="2800" dirty="0">
                <a:latin typeface="Arial Black" panose="020B0A04020102020204" pitchFamily="34" charset="0"/>
              </a:rPr>
              <a:t> roman la </a:t>
            </a:r>
            <a:r>
              <a:rPr lang="en-US" sz="2800" dirty="0" err="1">
                <a:latin typeface="Arial Black" panose="020B0A04020102020204" pitchFamily="34" charset="0"/>
              </a:rPr>
              <a:t>apogeul</a:t>
            </a:r>
            <a:r>
              <a:rPr lang="en-US" sz="2800" dirty="0">
                <a:latin typeface="Arial Black" panose="020B0A04020102020204" pitchFamily="34" charset="0"/>
              </a:rPr>
              <a:t> </a:t>
            </a:r>
            <a:r>
              <a:rPr lang="en-US" sz="2800" dirty="0" err="1">
                <a:latin typeface="Arial Black" panose="020B0A04020102020204" pitchFamily="34" charset="0"/>
              </a:rPr>
              <a:t>său</a:t>
            </a:r>
            <a:r>
              <a:rPr lang="en-US" sz="2800" dirty="0">
                <a:latin typeface="Arial Black" panose="020B0A04020102020204" pitchFamily="34" charset="0"/>
              </a:rPr>
              <a:t> (</a:t>
            </a:r>
            <a:r>
              <a:rPr lang="en-US" sz="2800" dirty="0" err="1">
                <a:latin typeface="Arial Black" panose="020B0A04020102020204" pitchFamily="34" charset="0"/>
              </a:rPr>
              <a:t>harta</a:t>
            </a:r>
            <a:r>
              <a:rPr lang="en-US" sz="2800" dirty="0">
                <a:latin typeface="Arial Black" panose="020B0A04020102020204" pitchFamily="34" charset="0"/>
              </a:rPr>
              <a:t> cu </a:t>
            </a:r>
            <a:r>
              <a:rPr lang="en-US" sz="2800" dirty="0" err="1">
                <a:latin typeface="Arial Black" panose="020B0A04020102020204" pitchFamily="34" charset="0"/>
              </a:rPr>
              <a:t>provinciile</a:t>
            </a:r>
            <a:r>
              <a:rPr lang="en-US" sz="2800" dirty="0">
                <a:latin typeface="Arial Black" panose="020B0A04020102020204" pitchFamily="34" charset="0"/>
              </a:rPr>
              <a:t> </a:t>
            </a:r>
            <a:r>
              <a:rPr lang="en-US" sz="2800" dirty="0" err="1">
                <a:latin typeface="Arial Black" panose="020B0A04020102020204" pitchFamily="34" charset="0"/>
              </a:rPr>
              <a:t>romane</a:t>
            </a:r>
            <a:r>
              <a:rPr lang="en-US" sz="2800" dirty="0">
                <a:latin typeface="Arial Black" panose="020B0A04020102020204" pitchFamily="34" charset="0"/>
              </a:rPr>
              <a:t>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8AC274-A23C-4363-9F94-42F05FCDD6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9639" y="2557463"/>
            <a:ext cx="5292721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11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DBAFC-3BB1-49E0-889F-968088D8C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err="1">
                <a:latin typeface="Arial Black" panose="020B0A04020102020204" pitchFamily="34" charset="0"/>
              </a:rPr>
              <a:t>Principalele</a:t>
            </a:r>
            <a:r>
              <a:rPr lang="en-US" sz="2800" b="1" dirty="0">
                <a:latin typeface="Arial Black" panose="020B0A04020102020204" pitchFamily="34" charset="0"/>
              </a:rPr>
              <a:t> </a:t>
            </a:r>
            <a:r>
              <a:rPr lang="en-US" sz="2800" b="1" dirty="0" err="1">
                <a:latin typeface="Arial Black" panose="020B0A04020102020204" pitchFamily="34" charset="0"/>
              </a:rPr>
              <a:t>războaie</a:t>
            </a:r>
            <a:r>
              <a:rPr lang="en-US" sz="2800" b="1" dirty="0">
                <a:latin typeface="Arial Black" panose="020B0A04020102020204" pitchFamily="34" charset="0"/>
              </a:rPr>
              <a:t> </a:t>
            </a:r>
            <a:r>
              <a:rPr lang="en-US" sz="2800" b="1" dirty="0" err="1">
                <a:latin typeface="Arial Black" panose="020B0A04020102020204" pitchFamily="34" charset="0"/>
              </a:rPr>
              <a:t>pentru</a:t>
            </a:r>
            <a:r>
              <a:rPr lang="en-US" sz="2800" b="1" dirty="0">
                <a:latin typeface="Arial Black" panose="020B0A04020102020204" pitchFamily="34" charset="0"/>
              </a:rPr>
              <a:t> </a:t>
            </a:r>
            <a:r>
              <a:rPr lang="en-US" sz="2800" b="1" dirty="0" err="1">
                <a:latin typeface="Arial Black" panose="020B0A04020102020204" pitchFamily="34" charset="0"/>
              </a:rPr>
              <a:t>cucerirea</a:t>
            </a:r>
            <a:r>
              <a:rPr lang="en-US" sz="2800" b="1" dirty="0">
                <a:latin typeface="Arial Black" panose="020B0A04020102020204" pitchFamily="34" charset="0"/>
              </a:rPr>
              <a:t> </a:t>
            </a:r>
            <a:r>
              <a:rPr lang="en-US" sz="2800" b="1" dirty="0" err="1">
                <a:latin typeface="Arial Black" panose="020B0A04020102020204" pitchFamily="34" charset="0"/>
              </a:rPr>
              <a:t>Italiei</a:t>
            </a:r>
            <a:endParaRPr lang="en-US" sz="2800" b="1" dirty="0">
              <a:latin typeface="Arial Black" panose="020B0A04020102020204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F285DB-CE52-4E97-98C1-DC2A39CAAD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5983" y="2557463"/>
            <a:ext cx="2340034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54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4A48B-00EC-4BF7-BE95-C4EF560DF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Arial Black" panose="020B0A04020102020204" pitchFamily="34" charset="0"/>
              </a:rPr>
              <a:t>Statul</a:t>
            </a:r>
            <a:r>
              <a:rPr lang="en-US" dirty="0">
                <a:latin typeface="Arial Black" panose="020B0A04020102020204" pitchFamily="34" charset="0"/>
              </a:rPr>
              <a:t> roman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C1C2B-D439-4451-841B-C0A867983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Întemeiere</a:t>
            </a:r>
            <a:r>
              <a:rPr lang="en-US" dirty="0"/>
              <a:t> </a:t>
            </a:r>
            <a:r>
              <a:rPr lang="en-US" dirty="0" err="1"/>
              <a:t>orașului</a:t>
            </a:r>
            <a:r>
              <a:rPr lang="en-US" dirty="0"/>
              <a:t> Roma se </a:t>
            </a:r>
            <a:r>
              <a:rPr lang="en-US" dirty="0" err="1"/>
              <a:t>realizează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anul</a:t>
            </a:r>
            <a:r>
              <a:rPr lang="en-US" dirty="0"/>
              <a:t> 753 </a:t>
            </a:r>
            <a:r>
              <a:rPr lang="en-US" dirty="0" err="1"/>
              <a:t>î.Hr</a:t>
            </a:r>
            <a:r>
              <a:rPr lang="en-US" dirty="0"/>
              <a:t>., de Remus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Romului</a:t>
            </a:r>
            <a:r>
              <a:rPr lang="en-US" dirty="0"/>
              <a:t>. </a:t>
            </a:r>
            <a:r>
              <a:rPr lang="en-US" dirty="0" err="1"/>
              <a:t>Orașul</a:t>
            </a:r>
            <a:r>
              <a:rPr lang="en-US" dirty="0"/>
              <a:t> s-a </a:t>
            </a:r>
            <a:r>
              <a:rPr lang="en-US" dirty="0" err="1"/>
              <a:t>întemeiat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unificarea</a:t>
            </a:r>
            <a:r>
              <a:rPr lang="en-US" dirty="0"/>
              <a:t> </a:t>
            </a:r>
            <a:r>
              <a:rPr lang="en-US" dirty="0" err="1"/>
              <a:t>satelor</a:t>
            </a:r>
            <a:r>
              <a:rPr lang="en-US" dirty="0"/>
              <a:t> </a:t>
            </a:r>
            <a:r>
              <a:rPr lang="en-US" dirty="0" err="1"/>
              <a:t>amplasate</a:t>
            </a:r>
            <a:r>
              <a:rPr lang="en-US" dirty="0"/>
              <a:t> pe </a:t>
            </a:r>
            <a:r>
              <a:rPr lang="en-US" dirty="0" err="1"/>
              <a:t>cele</a:t>
            </a:r>
            <a:r>
              <a:rPr lang="en-US" dirty="0"/>
              <a:t> 7 </a:t>
            </a:r>
            <a:r>
              <a:rPr lang="en-US" dirty="0" err="1"/>
              <a:t>coline</a:t>
            </a:r>
            <a:r>
              <a:rPr lang="en-US" dirty="0"/>
              <a:t>,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impunerea</a:t>
            </a:r>
            <a:r>
              <a:rPr lang="en-US" dirty="0"/>
              <a:t> </a:t>
            </a:r>
            <a:r>
              <a:rPr lang="en-US" dirty="0" err="1"/>
              <a:t>dominației</a:t>
            </a:r>
            <a:r>
              <a:rPr lang="en-US" dirty="0"/>
              <a:t> </a:t>
            </a:r>
            <a:r>
              <a:rPr lang="en-US" dirty="0" err="1"/>
              <a:t>unei</a:t>
            </a:r>
            <a:r>
              <a:rPr lang="en-US" dirty="0"/>
              <a:t> </a:t>
            </a:r>
            <a:r>
              <a:rPr lang="en-US" dirty="0" err="1"/>
              <a:t>dintre</a:t>
            </a:r>
            <a:r>
              <a:rPr lang="en-US" dirty="0"/>
              <a:t> </a:t>
            </a:r>
            <a:r>
              <a:rPr lang="en-US" dirty="0" err="1"/>
              <a:t>ele</a:t>
            </a:r>
            <a:r>
              <a:rPr lang="en-US" dirty="0"/>
              <a:t> </a:t>
            </a:r>
            <a:r>
              <a:rPr lang="en-US" dirty="0" err="1"/>
              <a:t>asupra</a:t>
            </a:r>
            <a:r>
              <a:rPr lang="en-US" dirty="0"/>
              <a:t> </a:t>
            </a:r>
            <a:r>
              <a:rPr lang="en-US" dirty="0" err="1"/>
              <a:t>celorlalte.Latinii</a:t>
            </a:r>
            <a:r>
              <a:rPr lang="en-US" dirty="0"/>
              <a:t> de pe </a:t>
            </a:r>
            <a:r>
              <a:rPr lang="en-US" dirty="0" err="1"/>
              <a:t>colina</a:t>
            </a:r>
            <a:r>
              <a:rPr lang="en-US" dirty="0"/>
              <a:t> </a:t>
            </a:r>
            <a:r>
              <a:rPr lang="en-US" dirty="0" err="1"/>
              <a:t>Palatină</a:t>
            </a:r>
            <a:r>
              <a:rPr lang="en-US" dirty="0"/>
              <a:t> s-au unit cu </a:t>
            </a:r>
            <a:r>
              <a:rPr lang="en-US" dirty="0" err="1"/>
              <a:t>sabinii</a:t>
            </a:r>
            <a:r>
              <a:rPr lang="en-US" dirty="0"/>
              <a:t> de pe 3 </a:t>
            </a:r>
            <a:r>
              <a:rPr lang="en-US" dirty="0" err="1"/>
              <a:t>coline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astfel,prin</a:t>
            </a:r>
            <a:r>
              <a:rPr lang="en-US" dirty="0"/>
              <a:t> </a:t>
            </a:r>
            <a:r>
              <a:rPr lang="en-US" dirty="0" err="1"/>
              <a:t>lupte</a:t>
            </a:r>
            <a:r>
              <a:rPr lang="en-US" dirty="0"/>
              <a:t> s-au </a:t>
            </a:r>
            <a:r>
              <a:rPr lang="en-US" dirty="0" err="1"/>
              <a:t>unificat</a:t>
            </a:r>
            <a:r>
              <a:rPr lang="en-US" dirty="0"/>
              <a:t> </a:t>
            </a:r>
            <a:r>
              <a:rPr lang="en-US" dirty="0" err="1"/>
              <a:t>toate</a:t>
            </a:r>
            <a:r>
              <a:rPr lang="en-US" dirty="0"/>
              <a:t> </a:t>
            </a:r>
            <a:r>
              <a:rPr lang="en-US" dirty="0" err="1"/>
              <a:t>satele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s-a format Roma, ca stat. </a:t>
            </a:r>
            <a:r>
              <a:rPr lang="en-US" dirty="0" err="1"/>
              <a:t>Statul</a:t>
            </a:r>
            <a:r>
              <a:rPr lang="en-US" dirty="0"/>
              <a:t> roman </a:t>
            </a:r>
            <a:r>
              <a:rPr lang="en-US" dirty="0" err="1"/>
              <a:t>cuprindea</a:t>
            </a:r>
            <a:r>
              <a:rPr lang="en-US" dirty="0"/>
              <a:t> </a:t>
            </a:r>
            <a:r>
              <a:rPr lang="en-US" dirty="0" err="1"/>
              <a:t>orașul</a:t>
            </a:r>
            <a:r>
              <a:rPr lang="en-US" dirty="0"/>
              <a:t> Roma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câmpurile</a:t>
            </a:r>
            <a:r>
              <a:rPr lang="en-US" dirty="0"/>
              <a:t> Agricole din </a:t>
            </a:r>
            <a:r>
              <a:rPr lang="en-US" dirty="0" err="1"/>
              <a:t>jur</a:t>
            </a:r>
            <a:r>
              <a:rPr lang="en-US" dirty="0"/>
              <a:t>.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secolele</a:t>
            </a:r>
            <a:r>
              <a:rPr lang="en-US" dirty="0"/>
              <a:t> </a:t>
            </a:r>
            <a:r>
              <a:rPr lang="en-US" dirty="0" err="1"/>
              <a:t>următoare</a:t>
            </a:r>
            <a:r>
              <a:rPr lang="en-US" dirty="0"/>
              <a:t>, </a:t>
            </a:r>
            <a:r>
              <a:rPr lang="en-US" dirty="0" err="1"/>
              <a:t>statul</a:t>
            </a:r>
            <a:r>
              <a:rPr lang="en-US" dirty="0"/>
              <a:t> roman </a:t>
            </a:r>
            <a:r>
              <a:rPr lang="en-US" dirty="0" err="1"/>
              <a:t>trece</a:t>
            </a:r>
            <a:r>
              <a:rPr lang="en-US" dirty="0"/>
              <a:t> la </a:t>
            </a:r>
            <a:r>
              <a:rPr lang="en-US" dirty="0" err="1"/>
              <a:t>cucerirea</a:t>
            </a:r>
            <a:r>
              <a:rPr lang="en-US" dirty="0"/>
              <a:t> </a:t>
            </a:r>
            <a:r>
              <a:rPr lang="en-US" dirty="0" err="1"/>
              <a:t>peninsulei</a:t>
            </a:r>
            <a:r>
              <a:rPr lang="en-US" dirty="0"/>
              <a:t> italic,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ritm</a:t>
            </a:r>
            <a:r>
              <a:rPr lang="en-US" dirty="0"/>
              <a:t> lent, </a:t>
            </a:r>
            <a:r>
              <a:rPr lang="en-US" dirty="0" err="1"/>
              <a:t>până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anul</a:t>
            </a:r>
            <a:r>
              <a:rPr lang="en-US" dirty="0"/>
              <a:t> 272 </a:t>
            </a:r>
            <a:r>
              <a:rPr lang="en-US" dirty="0" err="1"/>
              <a:t>î.Hr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186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DEE5B-E745-40BA-8A87-65627AD07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>
                <a:latin typeface="Arial Black" panose="020B0A04020102020204" pitchFamily="34" charset="0"/>
              </a:rPr>
              <a:t>Peninsula </a:t>
            </a:r>
            <a:r>
              <a:rPr lang="en-US" sz="2800" dirty="0" err="1">
                <a:latin typeface="Arial Black" panose="020B0A04020102020204" pitchFamily="34" charset="0"/>
              </a:rPr>
              <a:t>Italică</a:t>
            </a:r>
            <a:r>
              <a:rPr lang="en-US" sz="2800" dirty="0">
                <a:latin typeface="Arial Black" panose="020B0A04020102020204" pitchFamily="34" charset="0"/>
              </a:rPr>
              <a:t> </a:t>
            </a:r>
            <a:r>
              <a:rPr lang="en-US" sz="2800" dirty="0" err="1">
                <a:latin typeface="Arial Black" panose="020B0A04020102020204" pitchFamily="34" charset="0"/>
              </a:rPr>
              <a:t>și</a:t>
            </a:r>
            <a:r>
              <a:rPr lang="en-US" sz="2800" dirty="0">
                <a:latin typeface="Arial Black" panose="020B0A04020102020204" pitchFamily="34" charset="0"/>
              </a:rPr>
              <a:t> </a:t>
            </a:r>
            <a:r>
              <a:rPr lang="en-US" sz="2800" dirty="0" err="1">
                <a:latin typeface="Arial Black" panose="020B0A04020102020204" pitchFamily="34" charset="0"/>
              </a:rPr>
              <a:t>teritoriile</a:t>
            </a:r>
            <a:r>
              <a:rPr lang="en-US" sz="2800" dirty="0">
                <a:latin typeface="Arial Black" panose="020B0A04020102020204" pitchFamily="34" charset="0"/>
              </a:rPr>
              <a:t> </a:t>
            </a:r>
            <a:r>
              <a:rPr lang="en-US" sz="2800" dirty="0" err="1">
                <a:latin typeface="Arial Black" panose="020B0A04020102020204" pitchFamily="34" charset="0"/>
              </a:rPr>
              <a:t>ocupate</a:t>
            </a:r>
            <a:r>
              <a:rPr lang="en-US" sz="2800" dirty="0">
                <a:latin typeface="Arial Black" panose="020B0A04020102020204" pitchFamily="34" charset="0"/>
              </a:rPr>
              <a:t> de </a:t>
            </a:r>
            <a:r>
              <a:rPr lang="en-US" sz="2800" dirty="0" err="1">
                <a:latin typeface="Arial Black" panose="020B0A04020102020204" pitchFamily="34" charset="0"/>
              </a:rPr>
              <a:t>populații</a:t>
            </a:r>
            <a:r>
              <a:rPr lang="en-US" sz="2800" dirty="0">
                <a:latin typeface="Arial Black" panose="020B0A04020102020204" pitchFamily="34" charset="0"/>
              </a:rPr>
              <a:t> (</a:t>
            </a:r>
            <a:r>
              <a:rPr lang="en-US" sz="2800" dirty="0" err="1">
                <a:latin typeface="Arial Black" panose="020B0A04020102020204" pitchFamily="34" charset="0"/>
              </a:rPr>
              <a:t>triburi</a:t>
            </a:r>
            <a:r>
              <a:rPr lang="en-US" sz="2800" dirty="0">
                <a:latin typeface="Arial Black" panose="020B0A04020102020204" pitchFamily="34" charset="0"/>
              </a:rPr>
              <a:t>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188CE8-DA5D-4750-8677-D79FF57D54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7250" y="2557463"/>
            <a:ext cx="3557499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759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E5B46-9FFC-402C-87DC-5DCBCC766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 err="1">
                <a:latin typeface="Arial Black" panose="020B0A04020102020204" pitchFamily="34" charset="0"/>
              </a:rPr>
              <a:t>Luptele</a:t>
            </a:r>
            <a:r>
              <a:rPr lang="en-US" sz="2800" dirty="0">
                <a:latin typeface="Arial Black" panose="020B0A04020102020204" pitchFamily="34" charset="0"/>
              </a:rPr>
              <a:t> cu </a:t>
            </a:r>
            <a:r>
              <a:rPr lang="en-US" sz="2800" dirty="0" err="1">
                <a:latin typeface="Arial Black" panose="020B0A04020102020204" pitchFamily="34" charset="0"/>
              </a:rPr>
              <a:t>etruscii</a:t>
            </a:r>
            <a:r>
              <a:rPr lang="en-US" sz="2800" dirty="0"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66194-9D6B-44A4-BA26-AC3E2A543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secolul</a:t>
            </a:r>
            <a:r>
              <a:rPr lang="en-US" dirty="0"/>
              <a:t> al V-lea î.</a:t>
            </a:r>
            <a:r>
              <a:rPr lang="en-US" dirty="0" err="1"/>
              <a:t>Hr</a:t>
            </a:r>
            <a:r>
              <a:rPr lang="en-US" dirty="0"/>
              <a:t>.,</a:t>
            </a:r>
            <a:r>
              <a:rPr lang="en-US" dirty="0" err="1"/>
              <a:t>etruscii</a:t>
            </a:r>
            <a:r>
              <a:rPr lang="en-US" dirty="0"/>
              <a:t> </a:t>
            </a:r>
            <a:r>
              <a:rPr lang="en-US" dirty="0" err="1"/>
              <a:t>atacă</a:t>
            </a:r>
            <a:r>
              <a:rPr lang="en-US" dirty="0"/>
              <a:t> Roma, </a:t>
            </a:r>
            <a:r>
              <a:rPr lang="en-US" dirty="0" err="1"/>
              <a:t>impunându</a:t>
            </a:r>
            <a:r>
              <a:rPr lang="en-US" dirty="0"/>
              <a:t>-I un </a:t>
            </a:r>
            <a:r>
              <a:rPr lang="en-US" dirty="0" err="1"/>
              <a:t>tratat</a:t>
            </a:r>
            <a:r>
              <a:rPr lang="en-US" dirty="0"/>
              <a:t> de pace </a:t>
            </a:r>
            <a:r>
              <a:rPr lang="en-US" dirty="0" err="1"/>
              <a:t>umilitor</a:t>
            </a:r>
            <a:r>
              <a:rPr lang="en-US" dirty="0"/>
              <a:t>. </a:t>
            </a:r>
            <a:r>
              <a:rPr lang="en-US" dirty="0" err="1"/>
              <a:t>Romanii</a:t>
            </a:r>
            <a:r>
              <a:rPr lang="en-US" dirty="0"/>
              <a:t> se </a:t>
            </a:r>
            <a:r>
              <a:rPr lang="en-US" dirty="0" err="1"/>
              <a:t>aliază</a:t>
            </a:r>
            <a:r>
              <a:rPr lang="en-US" dirty="0"/>
              <a:t> cu </a:t>
            </a:r>
            <a:r>
              <a:rPr lang="en-US" dirty="0" err="1"/>
              <a:t>orașele</a:t>
            </a:r>
            <a:r>
              <a:rPr lang="en-US" dirty="0"/>
              <a:t> </a:t>
            </a:r>
            <a:r>
              <a:rPr lang="en-US" dirty="0" err="1"/>
              <a:t>latine</a:t>
            </a:r>
            <a:r>
              <a:rPr lang="en-US" dirty="0"/>
              <a:t> din Latium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îi</a:t>
            </a:r>
            <a:r>
              <a:rPr lang="en-US" dirty="0"/>
              <a:t> </a:t>
            </a:r>
            <a:r>
              <a:rPr lang="en-US" dirty="0" err="1"/>
              <a:t>izgonesc</a:t>
            </a:r>
            <a:r>
              <a:rPr lang="en-US" dirty="0"/>
              <a:t> pe </a:t>
            </a:r>
            <a:r>
              <a:rPr lang="en-US" dirty="0" err="1"/>
              <a:t>etrusci</a:t>
            </a:r>
            <a:r>
              <a:rPr lang="en-US" dirty="0"/>
              <a:t>.</a:t>
            </a:r>
          </a:p>
          <a:p>
            <a:r>
              <a:rPr lang="en-US" dirty="0"/>
              <a:t>Mai </a:t>
            </a:r>
            <a:r>
              <a:rPr lang="en-US" dirty="0" err="1"/>
              <a:t>târziu</a:t>
            </a:r>
            <a:r>
              <a:rPr lang="en-US" dirty="0"/>
              <a:t>, </a:t>
            </a:r>
            <a:r>
              <a:rPr lang="en-US" dirty="0" err="1"/>
              <a:t>romanii</a:t>
            </a:r>
            <a:r>
              <a:rPr lang="en-US" dirty="0"/>
              <a:t> </a:t>
            </a:r>
            <a:r>
              <a:rPr lang="en-US" dirty="0" err="1"/>
              <a:t>asediază</a:t>
            </a:r>
            <a:r>
              <a:rPr lang="en-US" dirty="0"/>
              <a:t>, </a:t>
            </a:r>
            <a:r>
              <a:rPr lang="en-US" dirty="0" err="1"/>
              <a:t>timp</a:t>
            </a:r>
            <a:r>
              <a:rPr lang="en-US" dirty="0"/>
              <a:t> de 10 ani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cuceresc</a:t>
            </a:r>
            <a:r>
              <a:rPr lang="en-US" dirty="0"/>
              <a:t> </a:t>
            </a:r>
            <a:r>
              <a:rPr lang="en-US" dirty="0" err="1"/>
              <a:t>cea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mare </a:t>
            </a:r>
            <a:r>
              <a:rPr lang="en-US" dirty="0" err="1"/>
              <a:t>cetate</a:t>
            </a:r>
            <a:r>
              <a:rPr lang="en-US" dirty="0"/>
              <a:t> </a:t>
            </a:r>
            <a:r>
              <a:rPr lang="en-US" dirty="0" err="1"/>
              <a:t>etruscă</a:t>
            </a:r>
            <a:r>
              <a:rPr lang="en-US" dirty="0"/>
              <a:t>, </a:t>
            </a:r>
            <a:r>
              <a:rPr lang="en-US" dirty="0" err="1"/>
              <a:t>Veji</a:t>
            </a:r>
            <a:r>
              <a:rPr lang="en-US" dirty="0"/>
              <a:t>, </a:t>
            </a:r>
            <a:r>
              <a:rPr lang="en-US" dirty="0" err="1"/>
              <a:t>căutând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cucerească</a:t>
            </a:r>
            <a:r>
              <a:rPr lang="en-US" dirty="0"/>
              <a:t> </a:t>
            </a:r>
            <a:r>
              <a:rPr lang="en-US" dirty="0" err="1"/>
              <a:t>teritorii</a:t>
            </a:r>
            <a:r>
              <a:rPr lang="en-US" dirty="0"/>
              <a:t> </a:t>
            </a:r>
            <a:r>
              <a:rPr lang="en-US" dirty="0" err="1"/>
              <a:t>spre</a:t>
            </a:r>
            <a:r>
              <a:rPr lang="en-US" dirty="0"/>
              <a:t> </a:t>
            </a:r>
            <a:r>
              <a:rPr lang="en-US" dirty="0" err="1"/>
              <a:t>nord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759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1C6BE-E67D-45A0-A29E-51E1B29CB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 err="1">
                <a:latin typeface="Arial Black" panose="020B0A04020102020204" pitchFamily="34" charset="0"/>
              </a:rPr>
              <a:t>Soldați</a:t>
            </a:r>
            <a:r>
              <a:rPr lang="en-US" sz="2800" dirty="0">
                <a:latin typeface="Arial Black" panose="020B0A04020102020204" pitchFamily="34" charset="0"/>
              </a:rPr>
              <a:t> </a:t>
            </a:r>
            <a:r>
              <a:rPr lang="en-US" sz="2800" dirty="0" err="1">
                <a:latin typeface="Arial Black" panose="020B0A04020102020204" pitchFamily="34" charset="0"/>
              </a:rPr>
              <a:t>romani</a:t>
            </a:r>
            <a:r>
              <a:rPr lang="en-US" sz="2800" dirty="0">
                <a:latin typeface="Arial Black" panose="020B0A04020102020204" pitchFamily="34" charset="0"/>
              </a:rPr>
              <a:t> </a:t>
            </a:r>
            <a:r>
              <a:rPr lang="en-US" sz="2800" dirty="0" err="1">
                <a:latin typeface="Arial Black" panose="020B0A04020102020204" pitchFamily="34" charset="0"/>
              </a:rPr>
              <a:t>în</a:t>
            </a:r>
            <a:r>
              <a:rPr lang="en-US" sz="2800" dirty="0">
                <a:latin typeface="Arial Black" panose="020B0A04020102020204" pitchFamily="34" charset="0"/>
              </a:rPr>
              <a:t> </a:t>
            </a:r>
            <a:r>
              <a:rPr lang="en-US" sz="2800" dirty="0" err="1">
                <a:latin typeface="Arial Black" panose="020B0A04020102020204" pitchFamily="34" charset="0"/>
              </a:rPr>
              <a:t>luptă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446C0B-3F2B-4112-AF5D-FC7A1BEB2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6386" y="2557463"/>
            <a:ext cx="4879227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54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B70CD-8958-4678-A588-9C1997EE3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Arial Black" panose="020B0A04020102020204" pitchFamily="34" charset="0"/>
              </a:rPr>
              <a:t>Invazia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galilor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CD695-DD5A-47BD-9135-4DE16239E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Galii</a:t>
            </a:r>
            <a:r>
              <a:rPr lang="en-US" dirty="0"/>
              <a:t> </a:t>
            </a:r>
            <a:r>
              <a:rPr lang="en-US" dirty="0" err="1"/>
              <a:t>erau</a:t>
            </a:r>
            <a:r>
              <a:rPr lang="en-US" dirty="0"/>
              <a:t> o </a:t>
            </a:r>
            <a:r>
              <a:rPr lang="en-US" dirty="0" err="1"/>
              <a:t>populație</a:t>
            </a:r>
            <a:r>
              <a:rPr lang="en-US" dirty="0"/>
              <a:t> de </a:t>
            </a:r>
            <a:r>
              <a:rPr lang="en-US" dirty="0" err="1"/>
              <a:t>origine</a:t>
            </a:r>
            <a:r>
              <a:rPr lang="en-US" dirty="0"/>
              <a:t> </a:t>
            </a:r>
            <a:r>
              <a:rPr lang="en-US" dirty="0" err="1"/>
              <a:t>celtică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erau</a:t>
            </a:r>
            <a:r>
              <a:rPr lang="en-US" dirty="0"/>
              <a:t> </a:t>
            </a:r>
            <a:r>
              <a:rPr lang="en-US" dirty="0" err="1"/>
              <a:t>amplasați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valea</a:t>
            </a:r>
            <a:r>
              <a:rPr lang="en-US" dirty="0"/>
              <a:t> </a:t>
            </a:r>
            <a:r>
              <a:rPr lang="en-US" dirty="0" err="1"/>
              <a:t>Padului</a:t>
            </a:r>
            <a:r>
              <a:rPr lang="en-US" dirty="0"/>
              <a:t> (</a:t>
            </a:r>
            <a:r>
              <a:rPr lang="en-US" dirty="0" err="1"/>
              <a:t>Galia</a:t>
            </a:r>
            <a:r>
              <a:rPr lang="en-US" dirty="0"/>
              <a:t> </a:t>
            </a:r>
            <a:r>
              <a:rPr lang="en-US" dirty="0" err="1"/>
              <a:t>Cisalpină</a:t>
            </a:r>
            <a:r>
              <a:rPr lang="en-US" dirty="0"/>
              <a:t>).</a:t>
            </a:r>
            <a:r>
              <a:rPr lang="en-US" dirty="0" err="1"/>
              <a:t>Erau</a:t>
            </a:r>
            <a:r>
              <a:rPr lang="en-US" dirty="0"/>
              <a:t> </a:t>
            </a:r>
            <a:r>
              <a:rPr lang="en-US" dirty="0" err="1"/>
              <a:t>organizați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triburi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aveau</a:t>
            </a:r>
            <a:r>
              <a:rPr lang="en-US" dirty="0"/>
              <a:t> </a:t>
            </a:r>
            <a:r>
              <a:rPr lang="en-US" dirty="0" err="1"/>
              <a:t>arme</a:t>
            </a:r>
            <a:r>
              <a:rPr lang="en-US" dirty="0"/>
              <a:t> de </a:t>
            </a:r>
            <a:r>
              <a:rPr lang="en-US" dirty="0" err="1"/>
              <a:t>fier</a:t>
            </a:r>
            <a:r>
              <a:rPr lang="en-US" dirty="0"/>
              <a:t>, </a:t>
            </a:r>
            <a:r>
              <a:rPr lang="en-US" dirty="0" err="1"/>
              <a:t>stăpâneau</a:t>
            </a:r>
            <a:r>
              <a:rPr lang="en-US" dirty="0"/>
              <a:t> </a:t>
            </a:r>
            <a:r>
              <a:rPr lang="en-US" dirty="0" err="1"/>
              <a:t>arta</a:t>
            </a:r>
            <a:r>
              <a:rPr lang="en-US" dirty="0"/>
              <a:t> </a:t>
            </a:r>
            <a:r>
              <a:rPr lang="en-US" dirty="0" err="1"/>
              <a:t>militară</a:t>
            </a:r>
            <a:r>
              <a:rPr lang="en-US" dirty="0"/>
              <a:t>, </a:t>
            </a:r>
            <a:r>
              <a:rPr lang="en-US" dirty="0" err="1"/>
              <a:t>fiind</a:t>
            </a:r>
            <a:r>
              <a:rPr lang="en-US" dirty="0"/>
              <a:t> </a:t>
            </a:r>
            <a:r>
              <a:rPr lang="en-US" dirty="0" err="1"/>
              <a:t>conduși</a:t>
            </a:r>
            <a:r>
              <a:rPr lang="en-US" dirty="0"/>
              <a:t> de </a:t>
            </a:r>
            <a:r>
              <a:rPr lang="en-US" dirty="0" err="1"/>
              <a:t>militari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druizi</a:t>
            </a:r>
            <a:r>
              <a:rPr lang="en-US" dirty="0"/>
              <a:t> (</a:t>
            </a:r>
            <a:r>
              <a:rPr lang="en-US" dirty="0" err="1"/>
              <a:t>preoți</a:t>
            </a:r>
            <a:r>
              <a:rPr lang="en-US" dirty="0"/>
              <a:t>).</a:t>
            </a:r>
          </a:p>
          <a:p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anul</a:t>
            </a:r>
            <a:r>
              <a:rPr lang="en-US" dirty="0"/>
              <a:t> 390 </a:t>
            </a:r>
            <a:r>
              <a:rPr lang="en-US" dirty="0" err="1"/>
              <a:t>î.Hr.năvălesc</a:t>
            </a:r>
            <a:r>
              <a:rPr lang="en-US" dirty="0"/>
              <a:t> la </a:t>
            </a:r>
            <a:r>
              <a:rPr lang="en-US" dirty="0" err="1"/>
              <a:t>râul</a:t>
            </a:r>
            <a:r>
              <a:rPr lang="en-US" dirty="0"/>
              <a:t> </a:t>
            </a:r>
            <a:r>
              <a:rPr lang="en-US" dirty="0" err="1"/>
              <a:t>Allia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îi</a:t>
            </a:r>
            <a:r>
              <a:rPr lang="en-US" dirty="0"/>
              <a:t> </a:t>
            </a:r>
            <a:r>
              <a:rPr lang="en-US" dirty="0" err="1"/>
              <a:t>înfrâng</a:t>
            </a:r>
            <a:r>
              <a:rPr lang="en-US" dirty="0"/>
              <a:t> pe </a:t>
            </a:r>
            <a:r>
              <a:rPr lang="en-US" dirty="0" err="1"/>
              <a:t>romani</a:t>
            </a:r>
            <a:r>
              <a:rPr lang="en-US" dirty="0"/>
              <a:t>.</a:t>
            </a:r>
          </a:p>
          <a:p>
            <a:r>
              <a:rPr lang="en-US" dirty="0" err="1"/>
              <a:t>Cuceresc</a:t>
            </a:r>
            <a:r>
              <a:rPr lang="en-US" dirty="0"/>
              <a:t> Roma, o </a:t>
            </a:r>
            <a:r>
              <a:rPr lang="en-US" dirty="0" err="1"/>
              <a:t>pustiesc</a:t>
            </a:r>
            <a:r>
              <a:rPr lang="en-US" dirty="0"/>
              <a:t> , </a:t>
            </a:r>
            <a:r>
              <a:rPr lang="en-US" dirty="0" err="1"/>
              <a:t>dar</a:t>
            </a:r>
            <a:r>
              <a:rPr lang="en-US" dirty="0"/>
              <a:t> nu pot </a:t>
            </a:r>
            <a:r>
              <a:rPr lang="en-US" dirty="0" err="1"/>
              <a:t>ocupa</a:t>
            </a:r>
            <a:r>
              <a:rPr lang="en-US" dirty="0"/>
              <a:t> </a:t>
            </a:r>
            <a:r>
              <a:rPr lang="en-US" dirty="0" err="1"/>
              <a:t>fortăreața</a:t>
            </a:r>
            <a:r>
              <a:rPr lang="en-US" dirty="0"/>
              <a:t> </a:t>
            </a:r>
            <a:r>
              <a:rPr lang="en-US" dirty="0" err="1"/>
              <a:t>Capitoliu</a:t>
            </a:r>
            <a:r>
              <a:rPr lang="en-US" dirty="0"/>
              <a:t>.</a:t>
            </a:r>
          </a:p>
          <a:p>
            <a:r>
              <a:rPr lang="en-US" dirty="0" err="1"/>
              <a:t>Romanii</a:t>
            </a:r>
            <a:r>
              <a:rPr lang="en-US" dirty="0"/>
              <a:t> </a:t>
            </a:r>
            <a:r>
              <a:rPr lang="en-US" dirty="0" err="1"/>
              <a:t>oferă</a:t>
            </a:r>
            <a:r>
              <a:rPr lang="en-US" dirty="0"/>
              <a:t> </a:t>
            </a:r>
            <a:r>
              <a:rPr lang="en-US" dirty="0" err="1"/>
              <a:t>galilor</a:t>
            </a:r>
            <a:r>
              <a:rPr lang="en-US" dirty="0"/>
              <a:t> o </a:t>
            </a:r>
            <a:r>
              <a:rPr lang="en-US" dirty="0" err="1"/>
              <a:t>cantitate</a:t>
            </a:r>
            <a:r>
              <a:rPr lang="en-US" dirty="0"/>
              <a:t> mare de </a:t>
            </a:r>
            <a:r>
              <a:rPr lang="en-US" dirty="0" err="1"/>
              <a:t>aur</a:t>
            </a:r>
            <a:r>
              <a:rPr lang="en-US" dirty="0"/>
              <a:t>,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schimbul</a:t>
            </a:r>
            <a:r>
              <a:rPr lang="en-US" dirty="0"/>
              <a:t> </a:t>
            </a:r>
            <a:r>
              <a:rPr lang="en-US" dirty="0" err="1"/>
              <a:t>retragerii</a:t>
            </a:r>
            <a:r>
              <a:rPr lang="en-US" dirty="0"/>
              <a:t> </a:t>
            </a:r>
            <a:r>
              <a:rPr lang="en-US" dirty="0" err="1"/>
              <a:t>acestora</a:t>
            </a:r>
            <a:r>
              <a:rPr lang="en-US" dirty="0"/>
              <a:t> din Roma.</a:t>
            </a:r>
          </a:p>
          <a:p>
            <a:r>
              <a:rPr lang="en-US" dirty="0" err="1"/>
              <a:t>După</a:t>
            </a:r>
            <a:r>
              <a:rPr lang="en-US" dirty="0"/>
              <a:t> </a:t>
            </a:r>
            <a:r>
              <a:rPr lang="en-US" dirty="0" err="1"/>
              <a:t>acest</a:t>
            </a:r>
            <a:r>
              <a:rPr lang="en-US" dirty="0"/>
              <a:t> </a:t>
            </a:r>
            <a:r>
              <a:rPr lang="en-US" dirty="0" err="1"/>
              <a:t>război</a:t>
            </a:r>
            <a:r>
              <a:rPr lang="en-US" dirty="0"/>
              <a:t>, Roma </a:t>
            </a:r>
            <a:r>
              <a:rPr lang="en-US" dirty="0" err="1"/>
              <a:t>pierde</a:t>
            </a:r>
            <a:r>
              <a:rPr lang="en-US" dirty="0"/>
              <a:t> Latium, ca </a:t>
            </a:r>
            <a:r>
              <a:rPr lang="en-US" dirty="0" err="1"/>
              <a:t>urmare</a:t>
            </a:r>
            <a:r>
              <a:rPr lang="en-US" dirty="0"/>
              <a:t> a </a:t>
            </a:r>
            <a:r>
              <a:rPr lang="en-US" dirty="0" err="1"/>
              <a:t>unor</a:t>
            </a:r>
            <a:r>
              <a:rPr lang="en-US" dirty="0"/>
              <a:t> </a:t>
            </a:r>
            <a:r>
              <a:rPr lang="en-US" dirty="0" err="1"/>
              <a:t>atacuri</a:t>
            </a:r>
            <a:r>
              <a:rPr lang="en-US" dirty="0"/>
              <a:t> </a:t>
            </a:r>
            <a:r>
              <a:rPr lang="en-US" dirty="0" err="1"/>
              <a:t>venite</a:t>
            </a:r>
            <a:r>
              <a:rPr lang="en-US" dirty="0"/>
              <a:t> din </a:t>
            </a:r>
            <a:r>
              <a:rPr lang="en-US" dirty="0" err="1"/>
              <a:t>partea</a:t>
            </a:r>
            <a:r>
              <a:rPr lang="en-US" dirty="0"/>
              <a:t> </a:t>
            </a:r>
            <a:r>
              <a:rPr lang="en-US" dirty="0" err="1"/>
              <a:t>triburilor</a:t>
            </a:r>
            <a:r>
              <a:rPr lang="en-US" dirty="0"/>
              <a:t> din </a:t>
            </a:r>
            <a:r>
              <a:rPr lang="en-US" dirty="0" err="1"/>
              <a:t>afara</a:t>
            </a:r>
            <a:r>
              <a:rPr lang="en-US" dirty="0"/>
              <a:t> </a:t>
            </a:r>
            <a:r>
              <a:rPr lang="en-US" dirty="0" err="1"/>
              <a:t>regiunii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094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85934-4DAA-44D9-9794-452624324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>
                <a:latin typeface="Arial Black" panose="020B0A04020102020204" pitchFamily="34" charset="0"/>
              </a:rPr>
              <a:t>Soldați</a:t>
            </a:r>
            <a:r>
              <a:rPr lang="en-US" b="1" dirty="0">
                <a:latin typeface="Arial Black" panose="020B0A04020102020204" pitchFamily="34" charset="0"/>
              </a:rPr>
              <a:t> </a:t>
            </a:r>
            <a:r>
              <a:rPr lang="en-US" b="1" dirty="0" err="1">
                <a:latin typeface="Arial Black" panose="020B0A04020102020204" pitchFamily="34" charset="0"/>
              </a:rPr>
              <a:t>gali</a:t>
            </a:r>
            <a:endParaRPr lang="en-US" b="1" dirty="0">
              <a:latin typeface="Arial Black" panose="020B0A04020102020204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B3BE11-FA68-4C67-BE94-C771649A7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5762" y="2759075"/>
            <a:ext cx="380047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229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01ECD-5DB0-4909-938A-0C676933C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 Black" panose="020B0A04020102020204" pitchFamily="34" charset="0"/>
              </a:rPr>
              <a:t>Reconstrucția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Romei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28676-8A71-4BA0-BF5B-C18BC6326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Romanii</a:t>
            </a:r>
            <a:r>
              <a:rPr lang="en-US" dirty="0"/>
              <a:t> </a:t>
            </a:r>
            <a:r>
              <a:rPr lang="en-US" dirty="0" err="1"/>
              <a:t>reconstruiesc</a:t>
            </a:r>
            <a:r>
              <a:rPr lang="en-US" dirty="0"/>
              <a:t> Roma, </a:t>
            </a:r>
            <a:r>
              <a:rPr lang="en-US" dirty="0" err="1"/>
              <a:t>încend</a:t>
            </a:r>
            <a:r>
              <a:rPr lang="en-US" dirty="0"/>
              <a:t> cu </a:t>
            </a:r>
            <a:r>
              <a:rPr lang="en-US" dirty="0" err="1"/>
              <a:t>anul</a:t>
            </a:r>
            <a:r>
              <a:rPr lang="en-US" dirty="0"/>
              <a:t> 380 </a:t>
            </a:r>
            <a:r>
              <a:rPr lang="en-US" dirty="0" err="1"/>
              <a:t>î.Hr</a:t>
            </a:r>
            <a:r>
              <a:rPr lang="en-US" dirty="0"/>
              <a:t>.,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ridică</a:t>
            </a:r>
            <a:r>
              <a:rPr lang="en-US" dirty="0"/>
              <a:t> un </a:t>
            </a:r>
            <a:r>
              <a:rPr lang="en-US" dirty="0" err="1"/>
              <a:t>zid</a:t>
            </a:r>
            <a:r>
              <a:rPr lang="en-US" dirty="0"/>
              <a:t> </a:t>
            </a:r>
            <a:r>
              <a:rPr lang="en-US" dirty="0" err="1"/>
              <a:t>puternic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jurul</a:t>
            </a:r>
            <a:r>
              <a:rPr lang="en-US" dirty="0"/>
              <a:t> </a:t>
            </a:r>
            <a:r>
              <a:rPr lang="en-US" dirty="0" err="1"/>
              <a:t>orașului</a:t>
            </a:r>
            <a:r>
              <a:rPr lang="en-US" dirty="0"/>
              <a:t>, </a:t>
            </a:r>
            <a:r>
              <a:rPr lang="en-US" dirty="0" err="1"/>
              <a:t>numit</a:t>
            </a:r>
            <a:r>
              <a:rPr lang="en-US" dirty="0"/>
              <a:t> </a:t>
            </a:r>
            <a:r>
              <a:rPr lang="en-US" dirty="0" err="1"/>
              <a:t>zidul</a:t>
            </a:r>
            <a:r>
              <a:rPr lang="en-US" dirty="0"/>
              <a:t> </a:t>
            </a:r>
            <a:r>
              <a:rPr lang="en-US" dirty="0" err="1"/>
              <a:t>servian</a:t>
            </a:r>
            <a:r>
              <a:rPr lang="en-US" dirty="0"/>
              <a:t>,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înconjoară</a:t>
            </a:r>
            <a:r>
              <a:rPr lang="en-US" dirty="0"/>
              <a:t> </a:t>
            </a:r>
            <a:r>
              <a:rPr lang="en-US" dirty="0" err="1"/>
              <a:t>cele</a:t>
            </a:r>
            <a:r>
              <a:rPr lang="en-US" dirty="0"/>
              <a:t> 7 </a:t>
            </a:r>
            <a:r>
              <a:rPr lang="en-US" dirty="0" err="1"/>
              <a:t>coline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A0B9BE-F6FD-4EEC-B525-634AADD0D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005" y="3429000"/>
            <a:ext cx="4669654" cy="262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477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105</TotalTime>
  <Words>809</Words>
  <Application>Microsoft Office PowerPoint</Application>
  <PresentationFormat>Widescreen</PresentationFormat>
  <Paragraphs>41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Arial Black</vt:lpstr>
      <vt:lpstr>Garamond</vt:lpstr>
      <vt:lpstr>Organic</vt:lpstr>
      <vt:lpstr>Războaiele pentru cucerirea Italiei </vt:lpstr>
      <vt:lpstr>Principalele războaie pentru cucerirea Italiei</vt:lpstr>
      <vt:lpstr>Statul roman</vt:lpstr>
      <vt:lpstr>Peninsula Italică și teritoriile ocupate de populații (triburi)</vt:lpstr>
      <vt:lpstr>Luptele cu etruscii </vt:lpstr>
      <vt:lpstr>Soldați romani în luptă</vt:lpstr>
      <vt:lpstr>Invazia galilor</vt:lpstr>
      <vt:lpstr>Soldați gali</vt:lpstr>
      <vt:lpstr>Reconstrucția Romei</vt:lpstr>
      <vt:lpstr>Cucerirea Italiei Centrale, sec al IV lea î.Hr.</vt:lpstr>
      <vt:lpstr>Cucerirea Italiei de sud, sec al III lea î.Hr.</vt:lpstr>
      <vt:lpstr>Războiul cu armata lui Pyrrus, regele Epirului</vt:lpstr>
      <vt:lpstr>Consolidarea statului roman</vt:lpstr>
      <vt:lpstr>Comandant roman în luptă</vt:lpstr>
      <vt:lpstr>Construcția de drumuri romane</vt:lpstr>
      <vt:lpstr>Imperiul roman la apogeul său (harta cu provinciile romane)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Războaiele pentru cucerirea Italiei</dc:title>
  <dc:creator>Paul Munteanu</dc:creator>
  <cp:lastModifiedBy>Paul Munteanu</cp:lastModifiedBy>
  <cp:revision>14</cp:revision>
  <dcterms:created xsi:type="dcterms:W3CDTF">2020-04-01T16:41:17Z</dcterms:created>
  <dcterms:modified xsi:type="dcterms:W3CDTF">2020-04-01T18:26:19Z</dcterms:modified>
</cp:coreProperties>
</file>